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7" r:id="rId1"/>
  </p:sldMasterIdLst>
  <p:sldIdLst>
    <p:sldId id="256" r:id="rId2"/>
    <p:sldId id="280" r:id="rId3"/>
    <p:sldId id="281" r:id="rId4"/>
    <p:sldId id="284" r:id="rId5"/>
    <p:sldId id="285" r:id="rId6"/>
    <p:sldId id="286" r:id="rId7"/>
    <p:sldId id="279" r:id="rId8"/>
    <p:sldId id="282" r:id="rId9"/>
    <p:sldId id="289" r:id="rId10"/>
    <p:sldId id="297" r:id="rId11"/>
    <p:sldId id="291" r:id="rId12"/>
    <p:sldId id="292" r:id="rId13"/>
    <p:sldId id="290" r:id="rId14"/>
    <p:sldId id="288" r:id="rId15"/>
    <p:sldId id="296" r:id="rId16"/>
    <p:sldId id="287" r:id="rId17"/>
    <p:sldId id="293" r:id="rId18"/>
    <p:sldId id="294" r:id="rId19"/>
    <p:sldId id="29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130"/>
    <p:restoredTop sz="94564"/>
  </p:normalViewPr>
  <p:slideViewPr>
    <p:cSldViewPr snapToGrid="0">
      <p:cViewPr varScale="1">
        <p:scale>
          <a:sx n="96" d="100"/>
          <a:sy n="96" d="100"/>
        </p:scale>
        <p:origin x="176" y="5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4/14/26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38879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4/14/26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70002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4/14/26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73470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4/14/26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23252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4/14/26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31394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4/14/26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51495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4/14/26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84068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4/14/26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64696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4/14/26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99773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4/14/26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36370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4/14/26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41584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4/14/26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812491035"/>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6" r:id="rId6"/>
    <p:sldLayoutId id="2147483741" r:id="rId7"/>
    <p:sldLayoutId id="2147483742" r:id="rId8"/>
    <p:sldLayoutId id="2147483743" r:id="rId9"/>
    <p:sldLayoutId id="2147483745" r:id="rId10"/>
    <p:sldLayoutId id="2147483744"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video" Target="https://www.youtube.com/embed/jK_qBXff20g?feature=oembed"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0B98925-0550-1AFB-C1DC-02792400F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11" name="Rectangle 10">
            <a:extLst>
              <a:ext uri="{FF2B5EF4-FFF2-40B4-BE49-F238E27FC236}">
                <a16:creationId xmlns:a16="http://schemas.microsoft.com/office/drawing/2014/main" id="{0CCA9273-E74E-A306-1F74-BEF9EDA30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462170"/>
          </a:xfrm>
          <a:prstGeom prst="rect">
            <a:avLst/>
          </a:prstGeom>
          <a:gradFill>
            <a:gsLst>
              <a:gs pos="0">
                <a:schemeClr val="bg1">
                  <a:alpha val="0"/>
                </a:schemeClr>
              </a:gs>
              <a:gs pos="60000">
                <a:schemeClr val="bg1">
                  <a:alpha val="30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15D2B56-6BAB-0651-82A9-2A75CED25836}"/>
              </a:ext>
            </a:extLst>
          </p:cNvPr>
          <p:cNvSpPr>
            <a:spLocks noGrp="1"/>
          </p:cNvSpPr>
          <p:nvPr>
            <p:ph type="ctrTitle"/>
          </p:nvPr>
        </p:nvSpPr>
        <p:spPr>
          <a:xfrm>
            <a:off x="5284391" y="297018"/>
            <a:ext cx="8138160" cy="1061981"/>
          </a:xfrm>
        </p:spPr>
        <p:txBody>
          <a:bodyPr anchor="t">
            <a:normAutofit/>
          </a:bodyPr>
          <a:lstStyle/>
          <a:p>
            <a:pPr algn="l"/>
            <a:r>
              <a:rPr lang="en-US" dirty="0">
                <a:latin typeface="Goudy Old Style" panose="02020502050305020303" pitchFamily="18" charset="77"/>
                <a:cs typeface="Arial" panose="020B0604020202020204" pitchFamily="34" charset="0"/>
              </a:rPr>
              <a:t>Fou Ts’ong’s Haydn</a:t>
            </a:r>
          </a:p>
        </p:txBody>
      </p:sp>
      <p:sp>
        <p:nvSpPr>
          <p:cNvPr id="3" name="Subtitle 2">
            <a:extLst>
              <a:ext uri="{FF2B5EF4-FFF2-40B4-BE49-F238E27FC236}">
                <a16:creationId xmlns:a16="http://schemas.microsoft.com/office/drawing/2014/main" id="{1D70B203-96F3-3B02-4CF1-FB15B43DA0B3}"/>
              </a:ext>
            </a:extLst>
          </p:cNvPr>
          <p:cNvSpPr>
            <a:spLocks noGrp="1"/>
          </p:cNvSpPr>
          <p:nvPr>
            <p:ph type="subTitle" idx="1"/>
          </p:nvPr>
        </p:nvSpPr>
        <p:spPr>
          <a:xfrm>
            <a:off x="-4041660" y="828009"/>
            <a:ext cx="1572492" cy="1061981"/>
          </a:xfrm>
        </p:spPr>
        <p:txBody>
          <a:bodyPr anchor="t">
            <a:normAutofit/>
          </a:bodyPr>
          <a:lstStyle/>
          <a:p>
            <a:pPr algn="r"/>
            <a:r>
              <a:rPr lang="en-US" sz="2000" dirty="0"/>
              <a:t> </a:t>
            </a:r>
          </a:p>
        </p:txBody>
      </p:sp>
      <p:pic>
        <p:nvPicPr>
          <p:cNvPr id="1026" name="Picture 2" descr="关门弟子忆傅聪晚景：八旬仍自我挑战，因背疾无法再练琴">
            <a:extLst>
              <a:ext uri="{FF2B5EF4-FFF2-40B4-BE49-F238E27FC236}">
                <a16:creationId xmlns:a16="http://schemas.microsoft.com/office/drawing/2014/main" id="{71A78A0E-34A0-53F0-4E31-42CD22397E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99045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76169190-898F-9621-DC68-1715A4412A35}"/>
              </a:ext>
            </a:extLst>
          </p:cNvPr>
          <p:cNvSpPr txBox="1">
            <a:spLocks/>
          </p:cNvSpPr>
          <p:nvPr/>
        </p:nvSpPr>
        <p:spPr>
          <a:xfrm>
            <a:off x="7201544" y="5499001"/>
            <a:ext cx="4990456" cy="1061981"/>
          </a:xfrm>
          <a:prstGeom prst="rect">
            <a:avLst/>
          </a:prstGeom>
        </p:spPr>
        <p:txBody>
          <a:bodyPr vert="horz" lIns="91440" tIns="45720" rIns="91440" bIns="45720" rtlCol="0" anchor="t">
            <a:normAutofit fontScale="55000" lnSpcReduction="20000"/>
          </a:bodyPr>
          <a:lstStyle>
            <a:lvl1pPr algn="ctr"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r"/>
            <a:r>
              <a:rPr lang="en-US" dirty="0">
                <a:latin typeface="Goudy Old Style" panose="02020502050305020303" pitchFamily="18" charset="77"/>
              </a:rPr>
              <a:t>AMS–SMT Minneapolis</a:t>
            </a:r>
          </a:p>
          <a:p>
            <a:pPr algn="r"/>
            <a:r>
              <a:rPr lang="en-US" dirty="0">
                <a:latin typeface="Goudy Old Style" panose="02020502050305020303" pitchFamily="18" charset="77"/>
              </a:rPr>
              <a:t>November 9, 2025</a:t>
            </a:r>
          </a:p>
          <a:p>
            <a:pPr algn="r"/>
            <a:r>
              <a:rPr lang="en-US" dirty="0">
                <a:latin typeface="Goudy Old Style" panose="02020502050305020303" pitchFamily="18" charset="77"/>
              </a:rPr>
              <a:t>Keri Hui</a:t>
            </a:r>
          </a:p>
          <a:p>
            <a:pPr algn="r"/>
            <a:r>
              <a:rPr lang="en-US" dirty="0">
                <a:latin typeface="Goudy Old Style" panose="02020502050305020303" pitchFamily="18" charset="77"/>
              </a:rPr>
              <a:t>Hong Kong Baptist University</a:t>
            </a:r>
          </a:p>
          <a:p>
            <a:pPr algn="l"/>
            <a:endParaRPr lang="en-US" sz="2400" dirty="0">
              <a:latin typeface="Goudy Old Style" panose="02020502050305020303" pitchFamily="18" charset="77"/>
              <a:cs typeface="Arial" panose="020B0604020202020204" pitchFamily="34" charset="0"/>
            </a:endParaRPr>
          </a:p>
          <a:p>
            <a:pPr algn="l"/>
            <a:endParaRPr lang="en-US" sz="2400" dirty="0">
              <a:latin typeface="+mn-lt"/>
              <a:cs typeface="Arial" panose="020B0604020202020204" pitchFamily="34" charset="0"/>
            </a:endParaRPr>
          </a:p>
        </p:txBody>
      </p:sp>
    </p:spTree>
    <p:extLst>
      <p:ext uri="{BB962C8B-B14F-4D97-AF65-F5344CB8AC3E}">
        <p14:creationId xmlns:p14="http://schemas.microsoft.com/office/powerpoint/2010/main" val="167675249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3F600B-6023-DE7A-29D9-7C501E3FBAD9}"/>
            </a:ext>
          </a:extLst>
        </p:cNvPr>
        <p:cNvGrpSpPr/>
        <p:nvPr/>
      </p:nvGrpSpPr>
      <p:grpSpPr>
        <a:xfrm>
          <a:off x="0" y="0"/>
          <a:ext cx="0" cy="0"/>
          <a:chOff x="0" y="0"/>
          <a:chExt cx="0" cy="0"/>
        </a:xfrm>
      </p:grpSpPr>
      <p:sp>
        <p:nvSpPr>
          <p:cNvPr id="4103" name="Rectangle 4102">
            <a:extLst>
              <a:ext uri="{FF2B5EF4-FFF2-40B4-BE49-F238E27FC236}">
                <a16:creationId xmlns:a16="http://schemas.microsoft.com/office/drawing/2014/main" id="{35D3817B-01DA-DCDA-FA18-49D6FF0037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Review: Remembering the Heroine of the Harpsichord | 'Memories of Wanda  Landowska' at the Bach House in Eisenach - WSJ">
            <a:extLst>
              <a:ext uri="{FF2B5EF4-FFF2-40B4-BE49-F238E27FC236}">
                <a16:creationId xmlns:a16="http://schemas.microsoft.com/office/drawing/2014/main" id="{11DC5272-8874-8A85-A3C0-B8EC662584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206" b="7524"/>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F848C66-6F2F-4B6C-C13B-242BFA4E16CB}"/>
              </a:ext>
            </a:extLst>
          </p:cNvPr>
          <p:cNvSpPr txBox="1"/>
          <p:nvPr/>
        </p:nvSpPr>
        <p:spPr>
          <a:xfrm>
            <a:off x="306387" y="3806824"/>
            <a:ext cx="5972175" cy="2585323"/>
          </a:xfrm>
          <a:prstGeom prst="rect">
            <a:avLst/>
          </a:prstGeom>
          <a:noFill/>
        </p:spPr>
        <p:txBody>
          <a:bodyPr wrap="square" rtlCol="0">
            <a:spAutoFit/>
          </a:bodyPr>
          <a:lstStyle/>
          <a:p>
            <a:r>
              <a:rPr lang="en-GB" b="1" dirty="0">
                <a:solidFill>
                  <a:schemeClr val="bg1"/>
                </a:solidFill>
                <a:latin typeface="Goudy Old Style" panose="02020502050305020303" pitchFamily="18" charset="77"/>
              </a:rPr>
              <a:t>“…How often we still hear people exclaim with some pity and disdain ‘Good old Papa Haydn!’ as if to say, ‘Very nice music, but so childish, so old-fashioned, so poor!’ But Haydn, who, seated at his harpsichord or pianoforte, composed marvels; Haydn, who knew how to arouse passions and transport the soul—why consider his music old-fashioned and poor? It has happened probably because it has been unjustly overlooked and scorned instead of being studied and profoundly grasped…</a:t>
            </a:r>
            <a:r>
              <a:rPr lang="en-HK" b="1" dirty="0">
                <a:solidFill>
                  <a:schemeClr val="bg1"/>
                </a:solidFill>
                <a:latin typeface="Goudy Old Style" panose="02020502050305020303" pitchFamily="18" charset="77"/>
              </a:rPr>
              <a:t>”—Wanda </a:t>
            </a:r>
            <a:r>
              <a:rPr lang="en-GB" b="1" dirty="0">
                <a:solidFill>
                  <a:schemeClr val="bg1"/>
                </a:solidFill>
                <a:latin typeface="Goudy Old Style" panose="02020502050305020303" pitchFamily="18" charset="77"/>
              </a:rPr>
              <a:t>Landowska, 1959</a:t>
            </a:r>
            <a:endParaRPr lang="en-US" b="1" dirty="0">
              <a:solidFill>
                <a:schemeClr val="bg1"/>
              </a:solidFill>
              <a:latin typeface="Goudy Old Style" panose="02020502050305020303" pitchFamily="18" charset="77"/>
            </a:endParaRPr>
          </a:p>
        </p:txBody>
      </p:sp>
    </p:spTree>
    <p:extLst>
      <p:ext uri="{BB962C8B-B14F-4D97-AF65-F5344CB8AC3E}">
        <p14:creationId xmlns:p14="http://schemas.microsoft.com/office/powerpoint/2010/main" val="2963139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A67F60-0FBA-620A-B97F-A87E3E392F47}"/>
            </a:ext>
          </a:extLst>
        </p:cNvPr>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7A875D55-4A80-43E9-38F6-27E366493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Richter Plays Schubert CD review – he had a special affinity for  introspective music | Franz Schubert | The Guardian">
            <a:extLst>
              <a:ext uri="{FF2B5EF4-FFF2-40B4-BE49-F238E27FC236}">
                <a16:creationId xmlns:a16="http://schemas.microsoft.com/office/drawing/2014/main" id="{E49F0375-B612-4613-D974-D8E24CD00D84}"/>
              </a:ext>
            </a:extLst>
          </p:cNvPr>
          <p:cNvPicPr>
            <a:picLocks noChangeAspect="1" noChangeArrowheads="1"/>
          </p:cNvPicPr>
          <p:nvPr/>
        </p:nvPicPr>
        <p:blipFill>
          <a:blip r:embed="rId2">
            <a:alphaModFix amt="60000"/>
            <a:extLst>
              <a:ext uri="{28A0092B-C50C-407E-A947-70E740481C1C}">
                <a14:useLocalDpi xmlns:a14="http://schemas.microsoft.com/office/drawing/2010/main" val="0"/>
              </a:ext>
            </a:extLst>
          </a:blip>
          <a:srcRect t="2954" b="22046"/>
          <a:stretch>
            <a:fillRect/>
          </a:stretch>
        </p:blipFill>
        <p:spPr bwMode="auto">
          <a:xfrm>
            <a:off x="0" y="1"/>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4D175915-43C7-7463-26A8-D0FCD8305EEC}"/>
              </a:ext>
            </a:extLst>
          </p:cNvPr>
          <p:cNvSpPr>
            <a:spLocks noGrp="1"/>
          </p:cNvSpPr>
          <p:nvPr>
            <p:ph type="ctrTitle"/>
          </p:nvPr>
        </p:nvSpPr>
        <p:spPr>
          <a:xfrm>
            <a:off x="2400300" y="5125915"/>
            <a:ext cx="9618615" cy="2236264"/>
          </a:xfrm>
        </p:spPr>
        <p:txBody>
          <a:bodyPr>
            <a:normAutofit/>
          </a:bodyPr>
          <a:lstStyle/>
          <a:p>
            <a:pPr algn="l"/>
            <a:r>
              <a:rPr lang="en-HK" sz="2400" dirty="0">
                <a:latin typeface="Goudy Old Style" panose="02020502050305020303" pitchFamily="18" charset="77"/>
              </a:rPr>
              <a:t>“Dear Haydn, how I love you! But other pianists? They’re rather lukewarm towards you. Which is a great shame.” </a:t>
            </a:r>
            <a:br>
              <a:rPr lang="en-HK" sz="2400" dirty="0">
                <a:latin typeface="Goudy Old Style" panose="02020502050305020303" pitchFamily="18" charset="77"/>
              </a:rPr>
            </a:br>
            <a:r>
              <a:rPr lang="en-HK" sz="2400" dirty="0">
                <a:latin typeface="Goudy Old Style" panose="02020502050305020303" pitchFamily="18" charset="77"/>
              </a:rPr>
              <a:t>—</a:t>
            </a:r>
            <a:r>
              <a:rPr lang="en-GB" sz="2400" dirty="0">
                <a:latin typeface="Goudy Old Style" panose="02020502050305020303" pitchFamily="18" charset="77"/>
              </a:rPr>
              <a:t>Sviatoslav Richter, 1971</a:t>
            </a:r>
            <a:br>
              <a:rPr lang="en-HK" dirty="0"/>
            </a:br>
            <a:endParaRPr lang="en-US" sz="5400" dirty="0">
              <a:solidFill>
                <a:srgbClr val="FFFFFF"/>
              </a:solidFill>
            </a:endParaRPr>
          </a:p>
        </p:txBody>
      </p:sp>
    </p:spTree>
    <p:extLst>
      <p:ext uri="{BB962C8B-B14F-4D97-AF65-F5344CB8AC3E}">
        <p14:creationId xmlns:p14="http://schemas.microsoft.com/office/powerpoint/2010/main" val="1058796988"/>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48966E-0E8E-73F9-37BF-BECE2406FE71}"/>
            </a:ext>
          </a:extLst>
        </p:cNvPr>
        <p:cNvGrpSpPr/>
        <p:nvPr/>
      </p:nvGrpSpPr>
      <p:grpSpPr>
        <a:xfrm>
          <a:off x="0" y="0"/>
          <a:ext cx="0" cy="0"/>
          <a:chOff x="0" y="0"/>
          <a:chExt cx="0" cy="0"/>
        </a:xfrm>
      </p:grpSpPr>
      <p:sp useBgFill="1">
        <p:nvSpPr>
          <p:cNvPr id="8201" name="Rectangle 8200">
            <a:extLst>
              <a:ext uri="{FF2B5EF4-FFF2-40B4-BE49-F238E27FC236}">
                <a16:creationId xmlns:a16="http://schemas.microsoft.com/office/drawing/2014/main" id="{7A875D55-4A80-43E9-38F6-27E366493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Sir András Schiff | LA Phil">
            <a:extLst>
              <a:ext uri="{FF2B5EF4-FFF2-40B4-BE49-F238E27FC236}">
                <a16:creationId xmlns:a16="http://schemas.microsoft.com/office/drawing/2014/main" id="{EB407AC5-4370-4875-2D94-A274FA5E18F9}"/>
              </a:ext>
            </a:extLst>
          </p:cNvPr>
          <p:cNvPicPr>
            <a:picLocks noChangeAspect="1" noChangeArrowheads="1"/>
          </p:cNvPicPr>
          <p:nvPr/>
        </p:nvPicPr>
        <p:blipFill>
          <a:blip r:embed="rId2">
            <a:alphaModFix amt="60000"/>
            <a:extLst>
              <a:ext uri="{28A0092B-C50C-407E-A947-70E740481C1C}">
                <a14:useLocalDpi xmlns:a14="http://schemas.microsoft.com/office/drawing/2010/main" val="0"/>
              </a:ext>
            </a:extLst>
          </a:blip>
          <a:srcRect t="20163" b="12873"/>
          <a:stretch>
            <a:fillRect/>
          </a:stretch>
        </p:blipFill>
        <p:spPr bwMode="auto">
          <a:xfrm>
            <a:off x="1" y="1"/>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836A6A3A-D0D5-45CB-3E68-25D99B68CBC1}"/>
              </a:ext>
            </a:extLst>
          </p:cNvPr>
          <p:cNvSpPr>
            <a:spLocks noGrp="1"/>
          </p:cNvSpPr>
          <p:nvPr>
            <p:ph type="ctrTitle"/>
          </p:nvPr>
        </p:nvSpPr>
        <p:spPr>
          <a:xfrm>
            <a:off x="4187873" y="4089393"/>
            <a:ext cx="7588155" cy="2236264"/>
          </a:xfrm>
        </p:spPr>
        <p:txBody>
          <a:bodyPr>
            <a:noAutofit/>
          </a:bodyPr>
          <a:lstStyle/>
          <a:p>
            <a:pPr algn="r"/>
            <a:r>
              <a:rPr lang="en-HK" sz="2000" dirty="0">
                <a:latin typeface="Goudy Old Style" panose="02020502050305020303" pitchFamily="18" charset="77"/>
              </a:rPr>
              <a:t>“Papa Haydn has become one of the worst clichés in classical music. It degrades one of history’s most innovative composers into a lovable but minor figure. Most piano students play Haydn’s piano sonatas and one often hears some of them as overtures or introductions to piano recitals. The pianist plays a harmless little Haydn sonata at the beginning of the programme. Afterwards we can get down to the real business of the meatier keyboard music.”</a:t>
            </a:r>
            <a:r>
              <a:rPr lang="en-HK" sz="2000" baseline="30000" dirty="0">
                <a:latin typeface="Goudy Old Style" panose="02020502050305020303" pitchFamily="18" charset="77"/>
              </a:rPr>
              <a:t> </a:t>
            </a:r>
            <a:br>
              <a:rPr lang="en-HK" sz="2000" baseline="30000" dirty="0">
                <a:latin typeface="Goudy Old Style" panose="02020502050305020303" pitchFamily="18" charset="77"/>
              </a:rPr>
            </a:br>
            <a:r>
              <a:rPr lang="en-GB" sz="2000" dirty="0">
                <a:latin typeface="Goudy Old Style" panose="02020502050305020303" pitchFamily="18" charset="77"/>
              </a:rPr>
              <a:t>—András Schiff, 1999</a:t>
            </a:r>
            <a:br>
              <a:rPr lang="en-HK" sz="1600" dirty="0">
                <a:solidFill>
                  <a:srgbClr val="FFFFFF"/>
                </a:solidFill>
              </a:rPr>
            </a:br>
            <a:endParaRPr lang="en-US" sz="1600" dirty="0">
              <a:solidFill>
                <a:srgbClr val="FFFFFF"/>
              </a:solidFill>
            </a:endParaRPr>
          </a:p>
        </p:txBody>
      </p:sp>
    </p:spTree>
    <p:extLst>
      <p:ext uri="{BB962C8B-B14F-4D97-AF65-F5344CB8AC3E}">
        <p14:creationId xmlns:p14="http://schemas.microsoft.com/office/powerpoint/2010/main" val="368158525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E75CDC-BC1E-7C2D-F9CA-CEA5A377E994}"/>
            </a:ext>
          </a:extLst>
        </p:cNvPr>
        <p:cNvGrpSpPr/>
        <p:nvPr/>
      </p:nvGrpSpPr>
      <p:grpSpPr>
        <a:xfrm>
          <a:off x="0" y="0"/>
          <a:ext cx="0" cy="0"/>
          <a:chOff x="0" y="0"/>
          <a:chExt cx="0" cy="0"/>
        </a:xfrm>
      </p:grpSpPr>
      <p:sp>
        <p:nvSpPr>
          <p:cNvPr id="10247" name="Rectangle 10246">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10242" name="Picture 2" descr="The author and pianist Alfred Brendel">
            <a:extLst>
              <a:ext uri="{FF2B5EF4-FFF2-40B4-BE49-F238E27FC236}">
                <a16:creationId xmlns:a16="http://schemas.microsoft.com/office/drawing/2014/main" id="{50E158A7-5523-AD64-959C-5B08BE86B2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768" r="9091" b="6323"/>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49" name="Rectangle 10248">
            <a:extLst>
              <a:ext uri="{FF2B5EF4-FFF2-40B4-BE49-F238E27FC236}">
                <a16:creationId xmlns:a16="http://schemas.microsoft.com/office/drawing/2014/main" id="{76A10D8F-D463-70E5-239B-17AD65E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3" name="Title 2">
            <a:extLst>
              <a:ext uri="{FF2B5EF4-FFF2-40B4-BE49-F238E27FC236}">
                <a16:creationId xmlns:a16="http://schemas.microsoft.com/office/drawing/2014/main" id="{439549AF-CD56-FB17-B57B-B95BA18636FB}"/>
              </a:ext>
            </a:extLst>
          </p:cNvPr>
          <p:cNvSpPr>
            <a:spLocks noGrp="1"/>
          </p:cNvSpPr>
          <p:nvPr>
            <p:ph type="ctrTitle"/>
          </p:nvPr>
        </p:nvSpPr>
        <p:spPr>
          <a:xfrm>
            <a:off x="241533" y="303277"/>
            <a:ext cx="6028569" cy="3685731"/>
          </a:xfrm>
        </p:spPr>
        <p:txBody>
          <a:bodyPr anchor="t">
            <a:normAutofit/>
          </a:bodyPr>
          <a:lstStyle/>
          <a:p>
            <a:pPr algn="l"/>
            <a:r>
              <a:rPr lang="en-US" sz="1800" dirty="0">
                <a:latin typeface="Goudy Old Style" panose="02020502050305020303" pitchFamily="18" charset="77"/>
              </a:rPr>
              <a:t>“Our picture of Haydn… in the process of disposing of its nineteenth-century varnish</a:t>
            </a:r>
            <a:r>
              <a:rPr lang="en-HK" sz="1800" dirty="0">
                <a:latin typeface="Goudy Old Style" panose="02020502050305020303" pitchFamily="18" charset="77"/>
              </a:rPr>
              <a:t>. </a:t>
            </a:r>
            <a:r>
              <a:rPr lang="en-US" sz="1800" dirty="0">
                <a:latin typeface="Goudy Old Style" panose="02020502050305020303" pitchFamily="18" charset="77"/>
              </a:rPr>
              <a:t>The always-welcome friend of the house who has nothing new to tell (Schumann), the man who was still mainly seen as a stepping stone for Mozart and Beethoven by Hanslick or Adorno, is giving way to the figure of an explorer and adventurer, a grandmaster of surprise, a creator of his own musical universe who introduced the comical into absolute music.</a:t>
            </a:r>
            <a:r>
              <a:rPr lang="en-HK" sz="1800" dirty="0">
                <a:latin typeface="Goudy Old Style" panose="02020502050305020303" pitchFamily="18" charset="77"/>
              </a:rPr>
              <a:t>”</a:t>
            </a:r>
            <a:br>
              <a:rPr lang="en-HK" sz="1800" dirty="0">
                <a:latin typeface="Goudy Old Style" panose="02020502050305020303" pitchFamily="18" charset="77"/>
              </a:rPr>
            </a:br>
            <a:r>
              <a:rPr lang="en-HK" sz="1800" dirty="0">
                <a:latin typeface="Goudy Old Style" panose="02020502050305020303" pitchFamily="18" charset="77"/>
              </a:rPr>
              <a:t>—Alfred Brendel, 2010</a:t>
            </a:r>
            <a:endParaRPr lang="en-US" sz="1800" dirty="0">
              <a:latin typeface="Goudy Old Style" panose="02020502050305020303" pitchFamily="18" charset="77"/>
            </a:endParaRPr>
          </a:p>
        </p:txBody>
      </p:sp>
    </p:spTree>
    <p:extLst>
      <p:ext uri="{BB962C8B-B14F-4D97-AF65-F5344CB8AC3E}">
        <p14:creationId xmlns:p14="http://schemas.microsoft.com/office/powerpoint/2010/main" val="43017448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451856-774E-8D40-C3CC-0D9EACA8CC01}"/>
            </a:ext>
          </a:extLst>
        </p:cNvPr>
        <p:cNvGrpSpPr/>
        <p:nvPr/>
      </p:nvGrpSpPr>
      <p:grpSpPr>
        <a:xfrm>
          <a:off x="0" y="0"/>
          <a:ext cx="0" cy="0"/>
          <a:chOff x="0" y="0"/>
          <a:chExt cx="0" cy="0"/>
        </a:xfrm>
      </p:grpSpPr>
      <p:sp>
        <p:nvSpPr>
          <p:cNvPr id="12295" name="Rectangle 12294">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12290" name="Picture 2" descr="Paul Lewis | harmonia mundi">
            <a:extLst>
              <a:ext uri="{FF2B5EF4-FFF2-40B4-BE49-F238E27FC236}">
                <a16:creationId xmlns:a16="http://schemas.microsoft.com/office/drawing/2014/main" id="{57F5466B-9498-0332-86A7-D2D50DE1A99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7943" r="9091" b="24993"/>
          <a:stretch>
            <a:fill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2297" name="Rectangle 12296">
            <a:extLst>
              <a:ext uri="{FF2B5EF4-FFF2-40B4-BE49-F238E27FC236}">
                <a16:creationId xmlns:a16="http://schemas.microsoft.com/office/drawing/2014/main" id="{76A10D8F-D463-70E5-239B-17AD65E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3" name="Title 2">
            <a:extLst>
              <a:ext uri="{FF2B5EF4-FFF2-40B4-BE49-F238E27FC236}">
                <a16:creationId xmlns:a16="http://schemas.microsoft.com/office/drawing/2014/main" id="{F21D3AF9-4CF7-54AF-BEB4-582C116175A3}"/>
              </a:ext>
            </a:extLst>
          </p:cNvPr>
          <p:cNvSpPr>
            <a:spLocks noGrp="1"/>
          </p:cNvSpPr>
          <p:nvPr>
            <p:ph type="ctrTitle"/>
          </p:nvPr>
        </p:nvSpPr>
        <p:spPr>
          <a:xfrm>
            <a:off x="357944" y="603315"/>
            <a:ext cx="10071931" cy="3685731"/>
          </a:xfrm>
        </p:spPr>
        <p:txBody>
          <a:bodyPr anchor="t">
            <a:normAutofit/>
          </a:bodyPr>
          <a:lstStyle/>
          <a:p>
            <a:pPr algn="l"/>
            <a:r>
              <a:rPr lang="en-HK" sz="2000" dirty="0">
                <a:latin typeface="Goudy Old Style" panose="02020502050305020303" pitchFamily="18" charset="77"/>
              </a:rPr>
              <a:t>“It’s time for his music to be just as widely programmed as that of his peers, Mozart and Beethoven…[Haydn’s] range is huge, his humour is like no other composer’s and his slow movements can be incredibly tender and heartfelt… Haydn is mischievous and doesn’t want to hurt anyone – he just wants to make you laugh.”—Paul Lewis, 2021 </a:t>
            </a:r>
          </a:p>
        </p:txBody>
      </p:sp>
    </p:spTree>
    <p:extLst>
      <p:ext uri="{BB962C8B-B14F-4D97-AF65-F5344CB8AC3E}">
        <p14:creationId xmlns:p14="http://schemas.microsoft.com/office/powerpoint/2010/main" val="243064309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001D361-9B44-1584-2BD7-112AB83C25CD}"/>
            </a:ext>
          </a:extLst>
        </p:cNvPr>
        <p:cNvGrpSpPr/>
        <p:nvPr/>
      </p:nvGrpSpPr>
      <p:grpSpPr>
        <a:xfrm>
          <a:off x="0" y="0"/>
          <a:ext cx="0" cy="0"/>
          <a:chOff x="0" y="0"/>
          <a:chExt cx="0" cy="0"/>
        </a:xfrm>
      </p:grpSpPr>
      <p:pic>
        <p:nvPicPr>
          <p:cNvPr id="4" name="Online Media 3" descr="Fou Ts'ong performs Haydn for his latest CD">
            <a:hlinkClick r:id="" action="ppaction://media"/>
            <a:extLst>
              <a:ext uri="{FF2B5EF4-FFF2-40B4-BE49-F238E27FC236}">
                <a16:creationId xmlns:a16="http://schemas.microsoft.com/office/drawing/2014/main" id="{C0C7D65A-C314-64B4-4696-7958802AEC6C}"/>
              </a:ext>
            </a:extLst>
          </p:cNvPr>
          <p:cNvPicPr>
            <a:picLocks noRot="1" noChangeAspect="1"/>
          </p:cNvPicPr>
          <p:nvPr>
            <a:videoFile r:link="rId1"/>
          </p:nvPr>
        </p:nvPicPr>
        <p:blipFill>
          <a:blip r:embed="rId3"/>
          <a:stretch>
            <a:fillRect/>
          </a:stretch>
        </p:blipFill>
        <p:spPr>
          <a:xfrm>
            <a:off x="2437458" y="850901"/>
            <a:ext cx="7117057" cy="4021137"/>
          </a:xfrm>
          <a:prstGeom prst="rect">
            <a:avLst/>
          </a:prstGeom>
        </p:spPr>
      </p:pic>
      <p:sp>
        <p:nvSpPr>
          <p:cNvPr id="13" name="TextBox 12">
            <a:extLst>
              <a:ext uri="{FF2B5EF4-FFF2-40B4-BE49-F238E27FC236}">
                <a16:creationId xmlns:a16="http://schemas.microsoft.com/office/drawing/2014/main" id="{C8C8FE37-51D9-5BD4-4EB8-64758237CF30}"/>
              </a:ext>
            </a:extLst>
          </p:cNvPr>
          <p:cNvSpPr txBox="1"/>
          <p:nvPr/>
        </p:nvSpPr>
        <p:spPr>
          <a:xfrm>
            <a:off x="2328860" y="5143501"/>
            <a:ext cx="7098418" cy="369332"/>
          </a:xfrm>
          <a:prstGeom prst="rect">
            <a:avLst/>
          </a:prstGeom>
          <a:noFill/>
        </p:spPr>
        <p:txBody>
          <a:bodyPr wrap="none" rtlCol="0">
            <a:spAutoFit/>
          </a:bodyPr>
          <a:lstStyle/>
          <a:p>
            <a:r>
              <a:rPr lang="en-US" dirty="0">
                <a:solidFill>
                  <a:schemeClr val="bg1"/>
                </a:solidFill>
                <a:latin typeface="Goudy Old Style" panose="02020502050305020303" pitchFamily="18" charset="77"/>
                <a:cs typeface="Arial" panose="020B0604020202020204" pitchFamily="34" charset="0"/>
              </a:rPr>
              <a:t>Fou </a:t>
            </a:r>
            <a:r>
              <a:rPr lang="en-US" dirty="0" err="1">
                <a:solidFill>
                  <a:schemeClr val="bg1"/>
                </a:solidFill>
                <a:latin typeface="Goudy Old Style" panose="02020502050305020303" pitchFamily="18" charset="77"/>
                <a:cs typeface="Arial" panose="020B0604020202020204" pitchFamily="34" charset="0"/>
              </a:rPr>
              <a:t>Ts’ong</a:t>
            </a:r>
            <a:r>
              <a:rPr lang="en-US" dirty="0">
                <a:solidFill>
                  <a:schemeClr val="bg1"/>
                </a:solidFill>
                <a:latin typeface="Goudy Old Style" panose="02020502050305020303" pitchFamily="18" charset="77"/>
                <a:cs typeface="Arial" panose="020B0604020202020204" pitchFamily="34" charset="0"/>
              </a:rPr>
              <a:t> performs Haydn for his latest </a:t>
            </a:r>
            <a:r>
              <a:rPr lang="en-US" dirty="0">
                <a:solidFill>
                  <a:schemeClr val="bg1"/>
                </a:solidFill>
                <a:latin typeface="Goudy Old Style" panose="02020502050305020303" pitchFamily="18" charset="77"/>
              </a:rPr>
              <a:t>CD | Meridian Records UK 2009</a:t>
            </a:r>
          </a:p>
        </p:txBody>
      </p:sp>
    </p:spTree>
    <p:extLst>
      <p:ext uri="{BB962C8B-B14F-4D97-AF65-F5344CB8AC3E}">
        <p14:creationId xmlns:p14="http://schemas.microsoft.com/office/powerpoint/2010/main" val="270398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E004216-9EFC-D0FE-0430-1B88D3DBFCD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D94F678-9D33-399A-5546-46BE6F3E37BE}"/>
              </a:ext>
            </a:extLst>
          </p:cNvPr>
          <p:cNvSpPr txBox="1"/>
          <p:nvPr/>
        </p:nvSpPr>
        <p:spPr>
          <a:xfrm>
            <a:off x="457200" y="1114425"/>
            <a:ext cx="11258550" cy="4524315"/>
          </a:xfrm>
          <a:prstGeom prst="rect">
            <a:avLst/>
          </a:prstGeom>
          <a:noFill/>
        </p:spPr>
        <p:txBody>
          <a:bodyPr wrap="square" rtlCol="0">
            <a:spAutoFit/>
          </a:bodyPr>
          <a:lstStyle/>
          <a:p>
            <a:r>
              <a:rPr lang="en-US" dirty="0">
                <a:solidFill>
                  <a:schemeClr val="bg1"/>
                </a:solidFill>
                <a:latin typeface="Goudy Old Style" panose="02020502050305020303" pitchFamily="18" charset="77"/>
              </a:rPr>
              <a:t>Fou, 1991: “</a:t>
            </a:r>
            <a:r>
              <a:rPr lang="en-HK" dirty="0">
                <a:solidFill>
                  <a:schemeClr val="bg1"/>
                </a:solidFill>
                <a:latin typeface="Goudy Old Style" panose="02020502050305020303" pitchFamily="18" charset="77"/>
              </a:rPr>
              <a:t>Haydn is an incredible composer. I like his compositions very much. But the world… allows many different types of genius. Haydn’s genius and Mozart’s genius are entirely different. Beethoven’s is closer to that of Haydn. Mozart’s originality is without trace and unintentional. Haydn differs in that while his whimsical ideas and tricks are products of genius, they are traceable. Haydn’s compositions are full of flavour and humour, with extremely rich content. The splendidness of his instrumentation and the profundity of his slow movements are memorable. Beethoven’s slow movements were influenced by Haydn and not Mozart.”</a:t>
            </a:r>
          </a:p>
          <a:p>
            <a:endParaRPr lang="en-HK" dirty="0">
              <a:solidFill>
                <a:schemeClr val="bg1"/>
              </a:solidFill>
              <a:latin typeface="Goudy Old Style" panose="02020502050305020303" pitchFamily="18" charset="77"/>
            </a:endParaRPr>
          </a:p>
          <a:p>
            <a:r>
              <a:rPr lang="en-US" dirty="0">
                <a:solidFill>
                  <a:schemeClr val="bg1"/>
                </a:solidFill>
                <a:latin typeface="Goudy Old Style" panose="02020502050305020303" pitchFamily="18" charset="77"/>
              </a:rPr>
              <a:t>(“</a:t>
            </a:r>
            <a:r>
              <a:rPr lang="zh-TW" altLang="en-US" dirty="0">
                <a:solidFill>
                  <a:schemeClr val="bg1"/>
                </a:solidFill>
                <a:latin typeface="Goudy Old Style" panose="02020502050305020303" pitchFamily="18" charset="77"/>
              </a:rPr>
              <a:t>海頓是了不起的作曲家</a:t>
            </a:r>
            <a:r>
              <a:rPr lang="en-US" dirty="0">
                <a:solidFill>
                  <a:schemeClr val="bg1"/>
                </a:solidFill>
                <a:latin typeface="Goudy Old Style" panose="02020502050305020303" pitchFamily="18" charset="77"/>
              </a:rPr>
              <a:t>,</a:t>
            </a:r>
            <a:r>
              <a:rPr lang="zh-TW" altLang="en-US" dirty="0">
                <a:solidFill>
                  <a:schemeClr val="bg1"/>
                </a:solidFill>
                <a:latin typeface="Goudy Old Style" panose="02020502050305020303" pitchFamily="18" charset="77"/>
              </a:rPr>
              <a:t>我也很喜歡他的曲子。不過這世界</a:t>
            </a:r>
            <a:r>
              <a:rPr lang="en-US" dirty="0">
                <a:solidFill>
                  <a:schemeClr val="bg1"/>
                </a:solidFill>
                <a:latin typeface="Goudy Old Style" panose="02020502050305020303" pitchFamily="18" charset="77"/>
              </a:rPr>
              <a:t>…</a:t>
            </a:r>
            <a:r>
              <a:rPr lang="zh-TW" altLang="en-US" dirty="0">
                <a:solidFill>
                  <a:schemeClr val="bg1"/>
                </a:solidFill>
                <a:latin typeface="Goudy Old Style" panose="02020502050305020303" pitchFamily="18" charset="77"/>
              </a:rPr>
              <a:t>可以容納很多非常不同的天才。海頓的天才與莫扎特的天才完全不同</a:t>
            </a:r>
            <a:r>
              <a:rPr lang="en-US" dirty="0">
                <a:solidFill>
                  <a:schemeClr val="bg1"/>
                </a:solidFill>
                <a:latin typeface="Goudy Old Style" panose="02020502050305020303" pitchFamily="18" charset="77"/>
              </a:rPr>
              <a:t>,</a:t>
            </a:r>
            <a:r>
              <a:rPr lang="zh-TW" altLang="en-US" dirty="0">
                <a:solidFill>
                  <a:schemeClr val="bg1"/>
                </a:solidFill>
                <a:latin typeface="Goudy Old Style" panose="02020502050305020303" pitchFamily="18" charset="77"/>
              </a:rPr>
              <a:t>貝多芬比較接近海頓。莫扎特的獨創性是不見痕跡的，不是故意做出來的；海頓則不然，很多妙想與點子雖仍是天才之作，卻有痕跡。海頓的作品很有味道，充滿了幽默感，而且內容非常豐富。他的配樂之豐富，慢樂章之深刻，都令人難忘。貝多芬的慢樂章是受海頓而非莫札特的影響。</a:t>
            </a:r>
            <a:r>
              <a:rPr lang="en-US" dirty="0">
                <a:solidFill>
                  <a:schemeClr val="bg1"/>
                </a:solidFill>
                <a:latin typeface="Goudy Old Style" panose="02020502050305020303" pitchFamily="18" charset="77"/>
              </a:rPr>
              <a:t>”)</a:t>
            </a:r>
            <a:endParaRPr lang="en-HK" dirty="0">
              <a:solidFill>
                <a:schemeClr val="bg1"/>
              </a:solidFill>
              <a:latin typeface="Goudy Old Style" panose="02020502050305020303" pitchFamily="18" charset="77"/>
            </a:endParaRPr>
          </a:p>
          <a:p>
            <a:endParaRPr lang="en-HK" dirty="0">
              <a:solidFill>
                <a:schemeClr val="bg1"/>
              </a:solidFill>
            </a:endParaRPr>
          </a:p>
          <a:p>
            <a:endParaRPr lang="en-HK" dirty="0">
              <a:solidFill>
                <a:schemeClr val="bg1"/>
              </a:solidFill>
            </a:endParaRPr>
          </a:p>
          <a:p>
            <a:endParaRPr lang="en-HK" dirty="0">
              <a:solidFill>
                <a:schemeClr val="bg1"/>
              </a:solidFill>
            </a:endParaRP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440324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61F3680-5636-7966-CD34-97589B08390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DE83FF0-A950-0916-1C3A-7A3FF797E09A}"/>
              </a:ext>
            </a:extLst>
          </p:cNvPr>
          <p:cNvSpPr txBox="1"/>
          <p:nvPr/>
        </p:nvSpPr>
        <p:spPr>
          <a:xfrm>
            <a:off x="457200" y="1114425"/>
            <a:ext cx="11258550" cy="3416320"/>
          </a:xfrm>
          <a:prstGeom prst="rect">
            <a:avLst/>
          </a:prstGeom>
          <a:noFill/>
        </p:spPr>
        <p:txBody>
          <a:bodyPr wrap="square" rtlCol="0">
            <a:spAutoFit/>
          </a:bodyPr>
          <a:lstStyle/>
          <a:p>
            <a:endParaRPr lang="en-US" sz="2000" dirty="0">
              <a:solidFill>
                <a:schemeClr val="bg1"/>
              </a:solidFill>
              <a:latin typeface="Goudy Old Style" panose="02020502050305020303" pitchFamily="18" charset="77"/>
            </a:endParaRPr>
          </a:p>
          <a:p>
            <a:r>
              <a:rPr lang="en-US" sz="2000" dirty="0">
                <a:solidFill>
                  <a:schemeClr val="bg1"/>
                </a:solidFill>
                <a:latin typeface="Goudy Old Style" panose="02020502050305020303" pitchFamily="18" charset="77"/>
              </a:rPr>
              <a:t>Fou on Haydn, 2009:</a:t>
            </a:r>
          </a:p>
          <a:p>
            <a:pPr marL="285750" indent="-285750">
              <a:buFont typeface="Arial" panose="020B0604020202020204" pitchFamily="34" charset="0"/>
              <a:buChar char="•"/>
            </a:pPr>
            <a:r>
              <a:rPr lang="en-US" sz="2000" dirty="0">
                <a:solidFill>
                  <a:schemeClr val="bg1"/>
                </a:solidFill>
                <a:latin typeface="Goudy Old Style" panose="02020502050305020303" pitchFamily="18" charset="77"/>
              </a:rPr>
              <a:t>“pure humor” (”</a:t>
            </a:r>
            <a:r>
              <a:rPr lang="zh-CN" altLang="en-US" sz="2000" dirty="0">
                <a:solidFill>
                  <a:schemeClr val="bg1"/>
                </a:solidFill>
                <a:latin typeface="Goudy Old Style" panose="02020502050305020303" pitchFamily="18" charset="77"/>
              </a:rPr>
              <a:t>純正的幽默</a:t>
            </a:r>
            <a:r>
              <a:rPr lang="en-US" altLang="zh-CN" sz="2000" dirty="0">
                <a:solidFill>
                  <a:schemeClr val="bg1"/>
                </a:solidFill>
                <a:latin typeface="Goudy Old Style" panose="02020502050305020303" pitchFamily="18" charset="77"/>
              </a:rPr>
              <a:t>”</a:t>
            </a:r>
            <a:r>
              <a:rPr lang="en-US" sz="2000" dirty="0">
                <a:solidFill>
                  <a:schemeClr val="bg1"/>
                </a:solidFill>
                <a:latin typeface="Goudy Old Style" panose="02020502050305020303" pitchFamily="18" charset="77"/>
              </a:rPr>
              <a:t>), contrasting Mozart’s “tearful humor” (“</a:t>
            </a:r>
            <a:r>
              <a:rPr lang="zh-CN" altLang="en-US" sz="2000" dirty="0">
                <a:solidFill>
                  <a:schemeClr val="bg1"/>
                </a:solidFill>
                <a:latin typeface="Goudy Old Style" panose="02020502050305020303" pitchFamily="18" charset="77"/>
              </a:rPr>
              <a:t>幽默中帶淚</a:t>
            </a:r>
            <a:r>
              <a:rPr lang="en-US" altLang="zh-CN" sz="2000" dirty="0">
                <a:solidFill>
                  <a:schemeClr val="bg1"/>
                </a:solidFill>
                <a:latin typeface="Goudy Old Style" panose="02020502050305020303" pitchFamily="18" charset="77"/>
              </a:rPr>
              <a:t>”</a:t>
            </a:r>
            <a:r>
              <a:rPr lang="en-US" sz="2000" dirty="0">
                <a:solidFill>
                  <a:schemeClr val="bg1"/>
                </a:solidFill>
                <a:latin typeface="Goudy Old Style" panose="02020502050305020303" pitchFamily="18" charset="77"/>
              </a:rPr>
              <a:t>)</a:t>
            </a:r>
          </a:p>
          <a:p>
            <a:pPr marL="285750" indent="-285750">
              <a:buFont typeface="Arial" panose="020B0604020202020204" pitchFamily="34" charset="0"/>
              <a:buChar char="•"/>
            </a:pPr>
            <a:r>
              <a:rPr lang="en-US" sz="2000" dirty="0">
                <a:solidFill>
                  <a:schemeClr val="bg1"/>
                </a:solidFill>
                <a:latin typeface="Goudy Old Style" panose="02020502050305020303" pitchFamily="18" charset="77"/>
              </a:rPr>
              <a:t>“without an excessive sense of ego” (“</a:t>
            </a:r>
            <a:r>
              <a:rPr lang="zh-CN" altLang="en-US" sz="2000" dirty="0">
                <a:solidFill>
                  <a:schemeClr val="bg1"/>
                </a:solidFill>
                <a:latin typeface="Goudy Old Style" panose="02020502050305020303" pitchFamily="18" charset="77"/>
              </a:rPr>
              <a:t>沒有過度的自我</a:t>
            </a:r>
            <a:r>
              <a:rPr lang="en-US" altLang="zh-CN" sz="2000" dirty="0">
                <a:solidFill>
                  <a:schemeClr val="bg1"/>
                </a:solidFill>
                <a:latin typeface="Goudy Old Style" panose="02020502050305020303" pitchFamily="18" charset="77"/>
              </a:rPr>
              <a:t>”</a:t>
            </a:r>
            <a:r>
              <a:rPr lang="en-US" sz="2000" dirty="0">
                <a:solidFill>
                  <a:schemeClr val="bg1"/>
                </a:solidFill>
                <a:latin typeface="Goudy Old Style" panose="02020502050305020303" pitchFamily="18" charset="77"/>
              </a:rPr>
              <a:t>)</a:t>
            </a:r>
          </a:p>
          <a:p>
            <a:pPr marL="285750" indent="-285750">
              <a:buFont typeface="Arial" panose="020B0604020202020204" pitchFamily="34" charset="0"/>
              <a:buChar char="•"/>
            </a:pPr>
            <a:r>
              <a:rPr lang="en-US" sz="2000" dirty="0">
                <a:solidFill>
                  <a:schemeClr val="bg1"/>
                </a:solidFill>
                <a:latin typeface="Goudy Old Style" panose="02020502050305020303" pitchFamily="18" charset="77"/>
              </a:rPr>
              <a:t>“a great degree of wisdom and </a:t>
            </a:r>
            <a:r>
              <a:rPr lang="en-US" sz="2000" i="1" dirty="0" err="1">
                <a:solidFill>
                  <a:schemeClr val="bg1"/>
                </a:solidFill>
                <a:latin typeface="Goudy Old Style" panose="02020502050305020303" pitchFamily="18" charset="77"/>
              </a:rPr>
              <a:t>jingjie</a:t>
            </a:r>
            <a:r>
              <a:rPr lang="en-US" sz="2000" dirty="0">
                <a:solidFill>
                  <a:schemeClr val="bg1"/>
                </a:solidFill>
                <a:latin typeface="Goudy Old Style" panose="02020502050305020303" pitchFamily="18" charset="77"/>
              </a:rPr>
              <a:t>”(“</a:t>
            </a:r>
            <a:r>
              <a:rPr lang="zh-CN" altLang="en-US" sz="2000" dirty="0">
                <a:solidFill>
                  <a:schemeClr val="bg1"/>
                </a:solidFill>
                <a:latin typeface="Goudy Old Style" panose="02020502050305020303" pitchFamily="18" charset="77"/>
              </a:rPr>
              <a:t>很高的智慧和境界</a:t>
            </a:r>
            <a:r>
              <a:rPr lang="en-US" altLang="zh-CN" sz="2000" dirty="0">
                <a:solidFill>
                  <a:schemeClr val="bg1"/>
                </a:solidFill>
                <a:latin typeface="Goudy Old Style" panose="02020502050305020303" pitchFamily="18" charset="77"/>
              </a:rPr>
              <a:t>”</a:t>
            </a:r>
            <a:r>
              <a:rPr lang="en-US" sz="2000" dirty="0">
                <a:solidFill>
                  <a:schemeClr val="bg1"/>
                </a:solidFill>
                <a:latin typeface="Goudy Old Style" panose="02020502050305020303" pitchFamily="18" charset="77"/>
              </a:rPr>
              <a:t>)</a:t>
            </a:r>
          </a:p>
          <a:p>
            <a:pPr marL="285750" indent="-285750">
              <a:buFont typeface="Arial" panose="020B0604020202020204" pitchFamily="34" charset="0"/>
              <a:buChar char="•"/>
            </a:pPr>
            <a:r>
              <a:rPr lang="en-US" sz="2000" dirty="0">
                <a:solidFill>
                  <a:schemeClr val="bg1"/>
                </a:solidFill>
                <a:latin typeface="Goudy Old Style" panose="02020502050305020303" pitchFamily="18" charset="77"/>
              </a:rPr>
              <a:t>“earthy,” characterized by </a:t>
            </a:r>
            <a:r>
              <a:rPr lang="en-HK" sz="2000" dirty="0">
                <a:solidFill>
                  <a:schemeClr val="bg1"/>
                </a:solidFill>
                <a:latin typeface="Goudy Old Style" panose="02020502050305020303" pitchFamily="18" charset="77"/>
              </a:rPr>
              <a:t>a sort of “rustic simplicity” (“</a:t>
            </a:r>
            <a:r>
              <a:rPr lang="zh-CN" altLang="en-US" sz="2000" dirty="0">
                <a:solidFill>
                  <a:schemeClr val="bg1"/>
                </a:solidFill>
                <a:latin typeface="Goudy Old Style" panose="02020502050305020303" pitchFamily="18" charset="77"/>
              </a:rPr>
              <a:t>跟土地很接近</a:t>
            </a:r>
            <a:r>
              <a:rPr lang="en-US" sz="2000" dirty="0">
                <a:solidFill>
                  <a:schemeClr val="bg1"/>
                </a:solidFill>
                <a:latin typeface="Goudy Old Style" panose="02020502050305020303" pitchFamily="18" charset="77"/>
              </a:rPr>
              <a:t>, </a:t>
            </a:r>
            <a:r>
              <a:rPr lang="zh-CN" altLang="en-US" sz="2000" dirty="0">
                <a:solidFill>
                  <a:schemeClr val="bg1"/>
                </a:solidFill>
                <a:latin typeface="Goudy Old Style" panose="02020502050305020303" pitchFamily="18" charset="77"/>
              </a:rPr>
              <a:t>很質樸</a:t>
            </a:r>
            <a:r>
              <a:rPr lang="en-US" altLang="zh-CN" sz="2000" dirty="0">
                <a:solidFill>
                  <a:schemeClr val="bg1"/>
                </a:solidFill>
                <a:latin typeface="Goudy Old Style" panose="02020502050305020303" pitchFamily="18" charset="77"/>
              </a:rPr>
              <a:t>”</a:t>
            </a:r>
            <a:r>
              <a:rPr lang="en-HK" sz="2000" dirty="0">
                <a:solidFill>
                  <a:schemeClr val="bg1"/>
                </a:solidFill>
                <a:latin typeface="Goudy Old Style" panose="02020502050305020303" pitchFamily="18" charset="77"/>
              </a:rPr>
              <a:t>)</a:t>
            </a:r>
          </a:p>
          <a:p>
            <a:pPr marL="285750" indent="-285750">
              <a:buFont typeface="Arial" panose="020B0604020202020204" pitchFamily="34" charset="0"/>
              <a:buChar char="•"/>
            </a:pPr>
            <a:r>
              <a:rPr lang="en-HK" sz="2000" dirty="0">
                <a:solidFill>
                  <a:schemeClr val="bg1"/>
                </a:solidFill>
                <a:latin typeface="Goudy Old Style" panose="02020502050305020303" pitchFamily="18" charset="77"/>
              </a:rPr>
              <a:t>Haydn’s slow movements embody “philosophical reflection [or contemplation]”; “the more you understand them, the more profound and moving they become” (“</a:t>
            </a:r>
            <a:r>
              <a:rPr lang="en-US" sz="2000" dirty="0">
                <a:solidFill>
                  <a:schemeClr val="bg1"/>
                </a:solidFill>
                <a:latin typeface="Goudy Old Style" panose="02020502050305020303" pitchFamily="18" charset="77"/>
              </a:rPr>
              <a:t>…</a:t>
            </a:r>
            <a:r>
              <a:rPr lang="zh-CN" altLang="en-US" sz="2000" dirty="0">
                <a:solidFill>
                  <a:schemeClr val="bg1"/>
                </a:solidFill>
                <a:latin typeface="Goudy Old Style" panose="02020502050305020303" pitchFamily="18" charset="77"/>
              </a:rPr>
              <a:t>慢板樂章</a:t>
            </a:r>
            <a:r>
              <a:rPr lang="en-US" altLang="zh-CN" sz="2000" dirty="0">
                <a:solidFill>
                  <a:schemeClr val="bg1"/>
                </a:solidFill>
                <a:latin typeface="Goudy Old Style" panose="02020502050305020303" pitchFamily="18" charset="77"/>
              </a:rPr>
              <a:t>…</a:t>
            </a:r>
            <a:r>
              <a:rPr lang="zh-CN" altLang="en-US" sz="2000" dirty="0">
                <a:solidFill>
                  <a:schemeClr val="bg1"/>
                </a:solidFill>
                <a:latin typeface="Goudy Old Style" panose="02020502050305020303" pitchFamily="18" charset="77"/>
              </a:rPr>
              <a:t>帶有哲學式的思考</a:t>
            </a:r>
            <a:r>
              <a:rPr lang="en-US" altLang="zh-CN" sz="2000" dirty="0">
                <a:solidFill>
                  <a:schemeClr val="bg1"/>
                </a:solidFill>
                <a:latin typeface="Goudy Old Style" panose="02020502050305020303" pitchFamily="18" charset="77"/>
              </a:rPr>
              <a:t>,</a:t>
            </a:r>
            <a:r>
              <a:rPr lang="zh-CN" altLang="en-US" sz="2000" dirty="0">
                <a:solidFill>
                  <a:schemeClr val="bg1"/>
                </a:solidFill>
                <a:latin typeface="Goudy Old Style" panose="02020502050305020303" pitchFamily="18" charset="77"/>
              </a:rPr>
              <a:t>你越了解越是深刻感人</a:t>
            </a:r>
            <a:r>
              <a:rPr lang="en-US" altLang="zh-CN" sz="2000" dirty="0">
                <a:solidFill>
                  <a:schemeClr val="bg1"/>
                </a:solidFill>
                <a:latin typeface="Goudy Old Style" panose="02020502050305020303" pitchFamily="18" charset="77"/>
              </a:rPr>
              <a:t>”</a:t>
            </a:r>
            <a:r>
              <a:rPr lang="en-US" sz="2000" dirty="0">
                <a:solidFill>
                  <a:schemeClr val="bg1"/>
                </a:solidFill>
                <a:latin typeface="Goudy Old Style" panose="02020502050305020303" pitchFamily="18" charset="77"/>
              </a:rPr>
              <a:t>)</a:t>
            </a: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3443989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82D4374-3985-CB6F-2765-7629A38F2C1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55C24785-AC35-B794-69D2-DB439EB3A75D}"/>
              </a:ext>
            </a:extLst>
          </p:cNvPr>
          <p:cNvSpPr txBox="1"/>
          <p:nvPr/>
        </p:nvSpPr>
        <p:spPr>
          <a:xfrm>
            <a:off x="457200" y="1114425"/>
            <a:ext cx="11258550" cy="923330"/>
          </a:xfrm>
          <a:prstGeom prst="rect">
            <a:avLst/>
          </a:prstGeom>
          <a:noFill/>
        </p:spPr>
        <p:txBody>
          <a:bodyPr wrap="square" rtlCol="0">
            <a:spAutoFit/>
          </a:bodyPr>
          <a:lstStyle/>
          <a:p>
            <a:r>
              <a:rPr lang="en-HK" dirty="0">
                <a:solidFill>
                  <a:schemeClr val="bg1"/>
                </a:solidFill>
                <a:latin typeface="Goudy Old Style" panose="02020502050305020303" pitchFamily="18" charset="77"/>
              </a:rPr>
              <a:t>Haydn = “antique-like” and irrelevant?</a:t>
            </a:r>
          </a:p>
          <a:p>
            <a:endParaRPr lang="en-HK" dirty="0">
              <a:solidFill>
                <a:schemeClr val="bg1"/>
              </a:solidFill>
              <a:latin typeface="Goudy Old Style" panose="02020502050305020303" pitchFamily="18" charset="77"/>
            </a:endParaRPr>
          </a:p>
          <a:p>
            <a:endParaRPr lang="en-US" dirty="0">
              <a:solidFill>
                <a:schemeClr val="bg1"/>
              </a:solidFill>
              <a:latin typeface="Goudy Old Style" panose="02020502050305020303" pitchFamily="18" charset="77"/>
            </a:endParaRPr>
          </a:p>
        </p:txBody>
      </p:sp>
    </p:spTree>
    <p:extLst>
      <p:ext uri="{BB962C8B-B14F-4D97-AF65-F5344CB8AC3E}">
        <p14:creationId xmlns:p14="http://schemas.microsoft.com/office/powerpoint/2010/main" val="1336995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C70DDA2-A3F0-9EF8-8BFE-A44244DEE3D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0F90621-B62D-62C4-4BB8-A95F9EF58B1B}"/>
              </a:ext>
            </a:extLst>
          </p:cNvPr>
          <p:cNvSpPr txBox="1"/>
          <p:nvPr/>
        </p:nvSpPr>
        <p:spPr>
          <a:xfrm>
            <a:off x="457200" y="1114425"/>
            <a:ext cx="10558463" cy="4308872"/>
          </a:xfrm>
          <a:prstGeom prst="rect">
            <a:avLst/>
          </a:prstGeom>
          <a:noFill/>
        </p:spPr>
        <p:txBody>
          <a:bodyPr wrap="square" rtlCol="0">
            <a:spAutoFit/>
          </a:bodyPr>
          <a:lstStyle/>
          <a:p>
            <a:r>
              <a:rPr lang="en-HK" sz="2000" b="1" dirty="0">
                <a:solidFill>
                  <a:schemeClr val="bg1"/>
                </a:solidFill>
                <a:latin typeface="Goudy Old Style" panose="02020502050305020303" pitchFamily="18" charset="77"/>
              </a:rPr>
              <a:t>Mozart</a:t>
            </a:r>
            <a:r>
              <a:rPr lang="en-HK" sz="2000" dirty="0">
                <a:solidFill>
                  <a:schemeClr val="bg1"/>
                </a:solidFill>
                <a:latin typeface="Goudy Old Style" panose="02020502050305020303" pitchFamily="18" charset="77"/>
              </a:rPr>
              <a:t>: “…There is no one who can do everything—to joke and to terrify, to evoke laughter and profound sentiment—and all equally well, except Joseph Haydn” </a:t>
            </a:r>
          </a:p>
          <a:p>
            <a:endParaRPr lang="en-HK" sz="2000" dirty="0">
              <a:solidFill>
                <a:schemeClr val="bg1"/>
              </a:solidFill>
              <a:latin typeface="Goudy Old Style" panose="02020502050305020303" pitchFamily="18" charset="77"/>
            </a:endParaRPr>
          </a:p>
          <a:p>
            <a:r>
              <a:rPr lang="en-HK" sz="2000" b="1" dirty="0">
                <a:solidFill>
                  <a:schemeClr val="bg1"/>
                </a:solidFill>
                <a:latin typeface="Goudy Old Style" panose="02020502050305020303" pitchFamily="18" charset="77"/>
              </a:rPr>
              <a:t>Carl Ludwig Junker</a:t>
            </a:r>
            <a:r>
              <a:rPr lang="en-HK" sz="2000" dirty="0">
                <a:solidFill>
                  <a:schemeClr val="bg1"/>
                </a:solidFill>
                <a:latin typeface="Goudy Old Style" panose="02020502050305020303" pitchFamily="18" charset="77"/>
              </a:rPr>
              <a:t>: </a:t>
            </a:r>
            <a:r>
              <a:rPr lang="en-GB" sz="2000" dirty="0">
                <a:solidFill>
                  <a:schemeClr val="bg1"/>
                </a:solidFill>
                <a:latin typeface="Goudy Old Style" panose="02020502050305020303" pitchFamily="18" charset="77"/>
              </a:rPr>
              <a:t>Haydn is “a man who seems to be made for humour”</a:t>
            </a:r>
            <a:endParaRPr lang="en-HK" sz="2000" dirty="0">
              <a:solidFill>
                <a:schemeClr val="bg1"/>
              </a:solidFill>
              <a:latin typeface="Goudy Old Style" panose="02020502050305020303" pitchFamily="18" charset="77"/>
            </a:endParaRPr>
          </a:p>
          <a:p>
            <a:endParaRPr lang="en-HK" sz="2000" dirty="0">
              <a:solidFill>
                <a:schemeClr val="bg1"/>
              </a:solidFill>
              <a:latin typeface="Goudy Old Style" panose="02020502050305020303" pitchFamily="18" charset="77"/>
            </a:endParaRPr>
          </a:p>
          <a:p>
            <a:r>
              <a:rPr lang="en-HK" sz="2000" b="1" dirty="0">
                <a:solidFill>
                  <a:schemeClr val="bg1"/>
                </a:solidFill>
                <a:latin typeface="Goudy Old Style" panose="02020502050305020303" pitchFamily="18" charset="77"/>
              </a:rPr>
              <a:t>Christian Friedrich Michaelis</a:t>
            </a:r>
            <a:r>
              <a:rPr lang="en-HK" sz="2000" dirty="0">
                <a:solidFill>
                  <a:schemeClr val="bg1"/>
                </a:solidFill>
                <a:latin typeface="Goudy Old Style" panose="02020502050305020303" pitchFamily="18" charset="77"/>
              </a:rPr>
              <a:t>: Haydn is the “greatest master” of humorous music and “the first to do this in overall effect, and awakened a large number of famous composers of the most recent times to write in this manner” (1807)</a:t>
            </a:r>
          </a:p>
          <a:p>
            <a:endParaRPr lang="en-HK" sz="2000" dirty="0">
              <a:solidFill>
                <a:schemeClr val="bg1"/>
              </a:solidFill>
              <a:latin typeface="Goudy Old Style" panose="02020502050305020303" pitchFamily="18" charset="77"/>
            </a:endParaRPr>
          </a:p>
          <a:p>
            <a:r>
              <a:rPr lang="en-HK" sz="2000" b="1" dirty="0">
                <a:solidFill>
                  <a:schemeClr val="bg1"/>
                </a:solidFill>
                <a:latin typeface="Goudy Old Style" panose="02020502050305020303" pitchFamily="18" charset="77"/>
              </a:rPr>
              <a:t>Fredrick Silverstolpe</a:t>
            </a:r>
            <a:r>
              <a:rPr lang="en-HK" sz="2000" dirty="0">
                <a:solidFill>
                  <a:schemeClr val="bg1"/>
                </a:solidFill>
                <a:latin typeface="Goudy Old Style" panose="02020502050305020303" pitchFamily="18" charset="77"/>
              </a:rPr>
              <a:t>: “everyday” humour was one of Haydn’s “two physiognomies”; the other being the “penetrating and serious, when [Haydn] talked about the sublime”</a:t>
            </a:r>
          </a:p>
          <a:p>
            <a:endParaRPr lang="en-HK" dirty="0">
              <a:solidFill>
                <a:schemeClr val="bg1"/>
              </a:solidFill>
            </a:endParaRP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2486223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45508F5-4D51-2456-9D44-B9F1965009E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C485067-9F91-CB82-FD51-46660B56EFB8}"/>
              </a:ext>
            </a:extLst>
          </p:cNvPr>
          <p:cNvSpPr txBox="1"/>
          <p:nvPr/>
        </p:nvSpPr>
        <p:spPr>
          <a:xfrm>
            <a:off x="457200" y="1114425"/>
            <a:ext cx="10558463" cy="3447098"/>
          </a:xfrm>
          <a:prstGeom prst="rect">
            <a:avLst/>
          </a:prstGeom>
          <a:noFill/>
        </p:spPr>
        <p:txBody>
          <a:bodyPr wrap="square" rtlCol="0">
            <a:spAutoFit/>
          </a:bodyPr>
          <a:lstStyle/>
          <a:p>
            <a:r>
              <a:rPr lang="en-US" sz="2000" dirty="0">
                <a:solidFill>
                  <a:schemeClr val="bg1"/>
                </a:solidFill>
                <a:latin typeface="Goudy Old Style" panose="02020502050305020303" pitchFamily="18" charset="77"/>
              </a:rPr>
              <a:t>G.A. Griesinger: “</a:t>
            </a:r>
            <a:r>
              <a:rPr lang="en-HK" sz="2000" dirty="0">
                <a:solidFill>
                  <a:schemeClr val="bg1"/>
                </a:solidFill>
                <a:latin typeface="Goudy Old Style" panose="02020502050305020303" pitchFamily="18" charset="77"/>
              </a:rPr>
              <a:t>…in Haydn there was complete confirmation of Kant's observation ‘that the author of a product which he owed to his genius did not himself know how he found within himself the ideas for it, nor did he have it in his power to think out such at will or methodically and to instruct others how they might produce similar works.’” </a:t>
            </a:r>
          </a:p>
          <a:p>
            <a:endParaRPr lang="en-US" sz="2000" dirty="0">
              <a:solidFill>
                <a:schemeClr val="bg1"/>
              </a:solidFill>
              <a:latin typeface="Goudy Old Style" panose="02020502050305020303" pitchFamily="18" charset="77"/>
            </a:endParaRPr>
          </a:p>
          <a:p>
            <a:endParaRPr lang="en-US" sz="2000" dirty="0">
              <a:solidFill>
                <a:schemeClr val="bg1"/>
              </a:solidFill>
              <a:latin typeface="Goudy Old Style" panose="02020502050305020303" pitchFamily="18" charset="77"/>
            </a:endParaRPr>
          </a:p>
          <a:p>
            <a:r>
              <a:rPr lang="en-US" sz="2000" dirty="0">
                <a:solidFill>
                  <a:schemeClr val="bg1"/>
                </a:solidFill>
                <a:latin typeface="Goudy Old Style" panose="02020502050305020303" pitchFamily="18" charset="77"/>
              </a:rPr>
              <a:t>Kant: “The power of imagination… is either inventive (productive) or merely recollective (reproductive). But the productive power of imagination is nevertheless not exactly creative, for it is not capable of producing a sense representation that was never given to our faculty of sense; one can always furnish evidence of the material of its ideas.”</a:t>
            </a:r>
          </a:p>
          <a:p>
            <a:endParaRPr lang="en-US" dirty="0">
              <a:solidFill>
                <a:schemeClr val="bg1"/>
              </a:solidFill>
            </a:endParaRPr>
          </a:p>
        </p:txBody>
      </p:sp>
    </p:spTree>
    <p:extLst>
      <p:ext uri="{BB962C8B-B14F-4D97-AF65-F5344CB8AC3E}">
        <p14:creationId xmlns:p14="http://schemas.microsoft.com/office/powerpoint/2010/main" val="850872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578D310-E55F-701F-70DC-E7FAFE3800B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51F3F7C-A9DF-DC23-6DE7-67CD7157556E}"/>
              </a:ext>
            </a:extLst>
          </p:cNvPr>
          <p:cNvSpPr txBox="1"/>
          <p:nvPr/>
        </p:nvSpPr>
        <p:spPr>
          <a:xfrm>
            <a:off x="457200" y="1114425"/>
            <a:ext cx="11258550" cy="4801314"/>
          </a:xfrm>
          <a:prstGeom prst="rect">
            <a:avLst/>
          </a:prstGeom>
          <a:noFill/>
        </p:spPr>
        <p:txBody>
          <a:bodyPr wrap="square" rtlCol="0">
            <a:spAutoFit/>
          </a:bodyPr>
          <a:lstStyle/>
          <a:p>
            <a:r>
              <a:rPr lang="en-HK" dirty="0">
                <a:solidFill>
                  <a:schemeClr val="bg1"/>
                </a:solidFill>
                <a:latin typeface="Goudy Old Style" panose="02020502050305020303" pitchFamily="18" charset="77"/>
              </a:rPr>
              <a:t>Fou emphasized, in playing Haydn’s keyboard sonatas, both (intellectual or rational) understanding and (sympathetic) imagination, both qualities highlighted by eighteenth-century philosophers (“</a:t>
            </a:r>
            <a:r>
              <a:rPr lang="zh-CN" altLang="en-US" dirty="0">
                <a:solidFill>
                  <a:schemeClr val="bg1"/>
                </a:solidFill>
                <a:latin typeface="Goudy Old Style" panose="02020502050305020303" pitchFamily="18" charset="77"/>
              </a:rPr>
              <a:t>若想將海頓的奏鳴曲演好</a:t>
            </a:r>
            <a:r>
              <a:rPr lang="en-US" altLang="zh-CN" dirty="0">
                <a:solidFill>
                  <a:schemeClr val="bg1"/>
                </a:solidFill>
                <a:latin typeface="Goudy Old Style" panose="02020502050305020303" pitchFamily="18" charset="77"/>
              </a:rPr>
              <a:t>, </a:t>
            </a:r>
            <a:r>
              <a:rPr lang="zh-CN" altLang="en-US" dirty="0">
                <a:solidFill>
                  <a:schemeClr val="bg1"/>
                </a:solidFill>
                <a:latin typeface="Goudy Old Style" panose="02020502050305020303" pitchFamily="18" charset="77"/>
              </a:rPr>
              <a:t>一方面是理解</a:t>
            </a:r>
            <a:r>
              <a:rPr lang="en-US" altLang="zh-CN" dirty="0">
                <a:solidFill>
                  <a:schemeClr val="bg1"/>
                </a:solidFill>
                <a:latin typeface="Goudy Old Style" panose="02020502050305020303" pitchFamily="18" charset="77"/>
              </a:rPr>
              <a:t>, </a:t>
            </a:r>
            <a:r>
              <a:rPr lang="zh-CN" altLang="en-US" dirty="0">
                <a:solidFill>
                  <a:schemeClr val="bg1"/>
                </a:solidFill>
                <a:latin typeface="Goudy Old Style" panose="02020502050305020303" pitchFamily="18" charset="77"/>
              </a:rPr>
              <a:t>一方面是想象</a:t>
            </a:r>
            <a:r>
              <a:rPr lang="en-HK" dirty="0">
                <a:solidFill>
                  <a:schemeClr val="bg1"/>
                </a:solidFill>
                <a:latin typeface="Goudy Old Style" panose="02020502050305020303" pitchFamily="18" charset="77"/>
              </a:rPr>
              <a:t>”)</a:t>
            </a:r>
          </a:p>
          <a:p>
            <a:endParaRPr lang="en-HK" dirty="0">
              <a:solidFill>
                <a:schemeClr val="bg1"/>
              </a:solidFill>
              <a:latin typeface="Goudy Old Style" panose="02020502050305020303" pitchFamily="18" charset="77"/>
            </a:endParaRPr>
          </a:p>
          <a:p>
            <a:r>
              <a:rPr lang="en-HK" dirty="0">
                <a:solidFill>
                  <a:schemeClr val="bg1"/>
                </a:solidFill>
                <a:latin typeface="Goudy Old Style" panose="02020502050305020303" pitchFamily="18" charset="77"/>
              </a:rPr>
              <a:t>Fou argued a student’s musical ability and gift can be most effectively evaluated through his or her playing of Haydn’s keyboard sonatas (“</a:t>
            </a:r>
            <a:r>
              <a:rPr lang="zh-CN" altLang="en-US" dirty="0">
                <a:solidFill>
                  <a:schemeClr val="bg1"/>
                </a:solidFill>
                <a:latin typeface="Goudy Old Style" panose="02020502050305020303" pitchFamily="18" charset="77"/>
              </a:rPr>
              <a:t>看一個學生的音樂才能</a:t>
            </a:r>
            <a:r>
              <a:rPr lang="en-US" altLang="zh-CN" dirty="0">
                <a:solidFill>
                  <a:schemeClr val="bg1"/>
                </a:solidFill>
                <a:latin typeface="Goudy Old Style" panose="02020502050305020303" pitchFamily="18" charset="77"/>
              </a:rPr>
              <a:t>, </a:t>
            </a:r>
            <a:r>
              <a:rPr lang="zh-CN" altLang="en-US" dirty="0">
                <a:solidFill>
                  <a:schemeClr val="bg1"/>
                </a:solidFill>
                <a:latin typeface="Goudy Old Style" panose="02020502050305020303" pitchFamily="18" charset="77"/>
              </a:rPr>
              <a:t>就看他彈海頓的奏鳴曲</a:t>
            </a:r>
            <a:r>
              <a:rPr lang="en-US" dirty="0">
                <a:solidFill>
                  <a:schemeClr val="bg1"/>
                </a:solidFill>
                <a:latin typeface="Goudy Old Style" panose="02020502050305020303" pitchFamily="18" charset="77"/>
              </a:rPr>
              <a:t>”) </a:t>
            </a:r>
          </a:p>
          <a:p>
            <a:endParaRPr lang="en-US" dirty="0">
              <a:solidFill>
                <a:schemeClr val="bg1"/>
              </a:solidFill>
              <a:latin typeface="Goudy Old Style" panose="02020502050305020303" pitchFamily="18" charset="77"/>
            </a:endParaRPr>
          </a:p>
          <a:p>
            <a:r>
              <a:rPr lang="en-US" dirty="0">
                <a:solidFill>
                  <a:schemeClr val="bg1"/>
                </a:solidFill>
                <a:latin typeface="Goudy Old Style" panose="02020502050305020303" pitchFamily="18" charset="77"/>
              </a:rPr>
              <a:t>Fou believed a student’s performance of Haydn’s music can most immediately reveal his or her degree of </a:t>
            </a:r>
            <a:r>
              <a:rPr lang="en-HK" dirty="0">
                <a:solidFill>
                  <a:schemeClr val="bg1"/>
                </a:solidFill>
                <a:latin typeface="Goudy Old Style" panose="02020502050305020303" pitchFamily="18" charset="77"/>
              </a:rPr>
              <a:t>imagination and level of musical instinct (“</a:t>
            </a:r>
            <a:r>
              <a:rPr lang="zh-CN" altLang="en-US" dirty="0">
                <a:solidFill>
                  <a:schemeClr val="bg1"/>
                </a:solidFill>
                <a:latin typeface="Goudy Old Style" panose="02020502050305020303" pitchFamily="18" charset="77"/>
              </a:rPr>
              <a:t>可以馬上看出這個孩子的想像力</a:t>
            </a:r>
            <a:r>
              <a:rPr lang="en-US" dirty="0">
                <a:solidFill>
                  <a:schemeClr val="bg1"/>
                </a:solidFill>
                <a:latin typeface="Goudy Old Style" panose="02020502050305020303" pitchFamily="18" charset="77"/>
              </a:rPr>
              <a:t>, </a:t>
            </a:r>
            <a:r>
              <a:rPr lang="zh-CN" altLang="en-US" dirty="0">
                <a:solidFill>
                  <a:schemeClr val="bg1"/>
                </a:solidFill>
                <a:latin typeface="Goudy Old Style" panose="02020502050305020303" pitchFamily="18" charset="77"/>
              </a:rPr>
              <a:t>以及對音樂直感的能力</a:t>
            </a:r>
            <a:r>
              <a:rPr lang="en-US" dirty="0">
                <a:solidFill>
                  <a:schemeClr val="bg1"/>
                </a:solidFill>
                <a:latin typeface="Goudy Old Style" panose="02020502050305020303" pitchFamily="18" charset="77"/>
              </a:rPr>
              <a:t>”)</a:t>
            </a:r>
          </a:p>
          <a:p>
            <a:endParaRPr lang="en-US" b="1" dirty="0">
              <a:solidFill>
                <a:schemeClr val="bg1"/>
              </a:solidFill>
              <a:latin typeface="Goudy Old Style" panose="02020502050305020303" pitchFamily="18" charset="77"/>
            </a:endParaRPr>
          </a:p>
          <a:p>
            <a:r>
              <a:rPr lang="en-US" b="1" dirty="0">
                <a:solidFill>
                  <a:schemeClr val="bg1"/>
                </a:solidFill>
                <a:latin typeface="Goudy Old Style" panose="02020502050305020303" pitchFamily="18" charset="77"/>
              </a:rPr>
              <a:t>“Eighteenth-Century Philosophical Listening” (Botstein 1997/1998)</a:t>
            </a:r>
          </a:p>
          <a:p>
            <a:pPr marL="285750" indent="-285750">
              <a:buFont typeface="Arial" panose="020B0604020202020204" pitchFamily="34" charset="0"/>
              <a:buChar char="•"/>
            </a:pPr>
            <a:r>
              <a:rPr lang="en-HK" dirty="0">
                <a:solidFill>
                  <a:schemeClr val="bg1"/>
                </a:solidFill>
                <a:latin typeface="Goudy Old Style" panose="02020502050305020303" pitchFamily="18" charset="77"/>
              </a:rPr>
              <a:t>“The starting-point for Haydn as a composer was the eighteenth-century strategy best articulated by Kant that might properly be termed ‘philosophical listening’”</a:t>
            </a:r>
          </a:p>
          <a:p>
            <a:endParaRPr lang="en-US" b="1" dirty="0">
              <a:solidFill>
                <a:schemeClr val="bg1"/>
              </a:solidFill>
            </a:endParaRPr>
          </a:p>
          <a:p>
            <a:endParaRPr lang="en-US" dirty="0">
              <a:solidFill>
                <a:schemeClr val="bg1"/>
              </a:solidFill>
            </a:endParaRPr>
          </a:p>
          <a:p>
            <a:endParaRPr lang="en-HK"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833822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329E948-00C9-97D0-92DE-98FBCF288BD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A1AF3C5-9CAE-FDE9-1BBD-AFB1FC72BAA2}"/>
              </a:ext>
            </a:extLst>
          </p:cNvPr>
          <p:cNvSpPr txBox="1"/>
          <p:nvPr/>
        </p:nvSpPr>
        <p:spPr>
          <a:xfrm>
            <a:off x="457200" y="1114425"/>
            <a:ext cx="11258550" cy="2862322"/>
          </a:xfrm>
          <a:prstGeom prst="rect">
            <a:avLst/>
          </a:prstGeom>
          <a:noFill/>
        </p:spPr>
        <p:txBody>
          <a:bodyPr wrap="square" rtlCol="0">
            <a:spAutoFit/>
          </a:bodyPr>
          <a:lstStyle/>
          <a:p>
            <a:r>
              <a:rPr lang="en-HK" dirty="0">
                <a:solidFill>
                  <a:schemeClr val="bg1"/>
                </a:solidFill>
                <a:latin typeface="Goudy Old Style" panose="02020502050305020303" pitchFamily="18" charset="77"/>
              </a:rPr>
              <a:t>Kant in </a:t>
            </a:r>
            <a:r>
              <a:rPr lang="en-US" i="1" dirty="0">
                <a:solidFill>
                  <a:schemeClr val="bg1"/>
                </a:solidFill>
                <a:latin typeface="Goudy Old Style" panose="02020502050305020303" pitchFamily="18" charset="77"/>
              </a:rPr>
              <a:t>Critique of the Power of Judgment </a:t>
            </a:r>
            <a:r>
              <a:rPr lang="en-US" dirty="0">
                <a:solidFill>
                  <a:schemeClr val="bg1"/>
                </a:solidFill>
                <a:latin typeface="Goudy Old Style" panose="02020502050305020303" pitchFamily="18" charset="77"/>
              </a:rPr>
              <a:t>(1790):</a:t>
            </a:r>
          </a:p>
          <a:p>
            <a:endParaRPr lang="en-US" dirty="0">
              <a:solidFill>
                <a:schemeClr val="bg1"/>
              </a:solidFill>
              <a:latin typeface="Goudy Old Style" panose="02020502050305020303" pitchFamily="18" charset="77"/>
            </a:endParaRPr>
          </a:p>
          <a:p>
            <a:pPr marL="285750" indent="-285750">
              <a:buFont typeface="Arial" panose="020B0604020202020204" pitchFamily="34" charset="0"/>
              <a:buChar char="•"/>
            </a:pPr>
            <a:r>
              <a:rPr lang="en-HK" dirty="0">
                <a:solidFill>
                  <a:schemeClr val="bg1"/>
                </a:solidFill>
                <a:latin typeface="Goudy Old Style" panose="02020502050305020303" pitchFamily="18" charset="77"/>
              </a:rPr>
              <a:t>Aesthetic judgment is a “subjective play of the powers of the mind” that is “harmonious even in their contrast” </a:t>
            </a:r>
          </a:p>
          <a:p>
            <a:pPr marL="285750" indent="-285750">
              <a:buFont typeface="Arial" panose="020B0604020202020204" pitchFamily="34" charset="0"/>
              <a:buChar char="•"/>
            </a:pPr>
            <a:r>
              <a:rPr lang="en-HK" dirty="0">
                <a:solidFill>
                  <a:schemeClr val="bg1"/>
                </a:solidFill>
                <a:latin typeface="Goudy Old Style" panose="02020502050305020303" pitchFamily="18" charset="77"/>
              </a:rPr>
              <a:t>“For just as imagination and understanding produce subjective purposiveness of the powers of the mind in the judging of the beautiful through their unison, so do imagination and reason produce subjective purposiveness through their conflict…” </a:t>
            </a:r>
          </a:p>
          <a:p>
            <a:pPr marL="285750" indent="-285750">
              <a:buFont typeface="Arial" panose="020B0604020202020204" pitchFamily="34" charset="0"/>
              <a:buChar char="•"/>
            </a:pPr>
            <a:r>
              <a:rPr lang="en-HK" dirty="0">
                <a:solidFill>
                  <a:schemeClr val="bg1"/>
                </a:solidFill>
                <a:latin typeface="Goudy Old Style" panose="02020502050305020303" pitchFamily="18" charset="77"/>
              </a:rPr>
              <a:t>“The mental powers, then, whose union (in a certain relation) constitutes genius, are imagination and understanding.”</a:t>
            </a:r>
            <a:r>
              <a:rPr lang="en-HK" baseline="30000" dirty="0">
                <a:solidFill>
                  <a:schemeClr val="bg1"/>
                </a:solidFill>
                <a:latin typeface="Goudy Old Style" panose="02020502050305020303" pitchFamily="18" charset="77"/>
              </a:rPr>
              <a:t> </a:t>
            </a:r>
            <a:endParaRPr lang="en-HK" dirty="0">
              <a:solidFill>
                <a:schemeClr val="bg1"/>
              </a:solidFill>
              <a:latin typeface="Goudy Old Style" panose="02020502050305020303" pitchFamily="18" charset="77"/>
            </a:endParaRPr>
          </a:p>
          <a:p>
            <a:endParaRPr lang="en-HK" dirty="0">
              <a:solidFill>
                <a:schemeClr val="bg1"/>
              </a:solidFill>
            </a:endParaRP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456518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A19B940-175C-A9A6-E2FB-5A52B6E678D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A390C68E-7333-B4F4-E5CF-622A9003A69B}"/>
              </a:ext>
            </a:extLst>
          </p:cNvPr>
          <p:cNvSpPr txBox="1"/>
          <p:nvPr/>
        </p:nvSpPr>
        <p:spPr>
          <a:xfrm>
            <a:off x="3916018" y="262282"/>
            <a:ext cx="7799731" cy="5909310"/>
          </a:xfrm>
          <a:prstGeom prst="rect">
            <a:avLst/>
          </a:prstGeom>
          <a:noFill/>
        </p:spPr>
        <p:txBody>
          <a:bodyPr wrap="square" rtlCol="0">
            <a:spAutoFit/>
          </a:bodyPr>
          <a:lstStyle/>
          <a:p>
            <a:r>
              <a:rPr lang="en-US" dirty="0">
                <a:solidFill>
                  <a:schemeClr val="bg1"/>
                </a:solidFill>
                <a:latin typeface="Goudy Old Style" panose="02020502050305020303" pitchFamily="18" charset="77"/>
              </a:rPr>
              <a:t>Fu Lei (Fou’s father)’s Haydn (From Fu’s “</a:t>
            </a:r>
            <a:r>
              <a:rPr lang="en-HK" dirty="0">
                <a:solidFill>
                  <a:schemeClr val="bg1"/>
                </a:solidFill>
                <a:latin typeface="Goudy Old Style" panose="02020502050305020303" pitchFamily="18" charset="77"/>
              </a:rPr>
              <a:t>Beethoven’s Works and Their Ethos</a:t>
            </a:r>
            <a:r>
              <a:rPr lang="en-HK" i="1" dirty="0">
                <a:solidFill>
                  <a:schemeClr val="bg1"/>
                </a:solidFill>
                <a:latin typeface="Goudy Old Style" panose="02020502050305020303" pitchFamily="18" charset="77"/>
              </a:rPr>
              <a:t>” </a:t>
            </a:r>
            <a:r>
              <a:rPr lang="en-HK" dirty="0">
                <a:solidFill>
                  <a:schemeClr val="bg1"/>
                </a:solidFill>
                <a:latin typeface="Goudy Old Style" panose="02020502050305020303" pitchFamily="18" charset="77"/>
              </a:rPr>
              <a:t>(</a:t>
            </a:r>
            <a:r>
              <a:rPr lang="en-US" dirty="0">
                <a:solidFill>
                  <a:schemeClr val="bg1"/>
                </a:solidFill>
                <a:latin typeface="Goudy Old Style" panose="02020502050305020303" pitchFamily="18" charset="77"/>
              </a:rPr>
              <a:t>“</a:t>
            </a:r>
            <a:r>
              <a:rPr lang="zh-TW" altLang="en-US" dirty="0">
                <a:solidFill>
                  <a:schemeClr val="bg1"/>
                </a:solidFill>
                <a:latin typeface="Goudy Old Style" panose="02020502050305020303" pitchFamily="18" charset="77"/>
              </a:rPr>
              <a:t>貝多芬的作品及其精神</a:t>
            </a:r>
            <a:r>
              <a:rPr lang="en-US" altLang="zh-TW" dirty="0">
                <a:solidFill>
                  <a:schemeClr val="bg1"/>
                </a:solidFill>
                <a:latin typeface="Goudy Old Style" panose="02020502050305020303" pitchFamily="18" charset="77"/>
              </a:rPr>
              <a:t>”)</a:t>
            </a:r>
            <a:endParaRPr lang="en-US" dirty="0">
              <a:solidFill>
                <a:schemeClr val="bg1"/>
              </a:solidFill>
              <a:latin typeface="Goudy Old Style" panose="02020502050305020303" pitchFamily="18" charset="77"/>
            </a:endParaRPr>
          </a:p>
          <a:p>
            <a:endParaRPr lang="en-US" dirty="0">
              <a:solidFill>
                <a:schemeClr val="bg1"/>
              </a:solidFill>
              <a:latin typeface="Goudy Old Style" panose="02020502050305020303" pitchFamily="18" charset="77"/>
            </a:endParaRPr>
          </a:p>
          <a:p>
            <a:r>
              <a:rPr lang="en-US" dirty="0">
                <a:solidFill>
                  <a:schemeClr val="bg1"/>
                </a:solidFill>
                <a:latin typeface="Goudy Old Style" panose="02020502050305020303" pitchFamily="18" charset="77"/>
              </a:rPr>
              <a:t>“Haydn’s religious music forbids any mystical atmosphere; it is empty, highly secular work, because the masses demanded at that time are concerts in disguise; only something that combines a mix of operatic melodies and pleasing technical expression could arouse the audiences’ interest. The popular view shuns reflections on the mysteries of life and death. Therefore, Haydn’s melodies are innocently and solidly structured, with all phrases being beautifully harmonious; they captivate the ear and satisfy the intellectual demands but never communicate profound and moving speech Even though Haydn was a kind and devout ‘good Papa,’ he could not escape the constraints of his time: a lack of passion.”</a:t>
            </a:r>
            <a:endParaRPr lang="en-HK" dirty="0">
              <a:solidFill>
                <a:schemeClr val="bg1"/>
              </a:solidFill>
              <a:latin typeface="Goudy Old Style" panose="02020502050305020303" pitchFamily="18" charset="77"/>
            </a:endParaRPr>
          </a:p>
          <a:p>
            <a:r>
              <a:rPr lang="en-US" dirty="0">
                <a:solidFill>
                  <a:schemeClr val="bg1"/>
                </a:solidFill>
                <a:latin typeface="Goudy Old Style" panose="02020502050305020303" pitchFamily="18" charset="77"/>
              </a:rPr>
              <a:t> </a:t>
            </a:r>
            <a:endParaRPr lang="en-HK" dirty="0">
              <a:solidFill>
                <a:schemeClr val="bg1"/>
              </a:solidFill>
              <a:latin typeface="Goudy Old Style" panose="02020502050305020303" pitchFamily="18" charset="77"/>
            </a:endParaRPr>
          </a:p>
          <a:p>
            <a:r>
              <a:rPr lang="en-US"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海顿的宗教音乐也不容许有何种神秘的气氛</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它是空洞的</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世俗气极浓的作品</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因为时尚所需求的弥撒曲</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实际只是一个变相的音乐会</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由歌剧曲调与悦耳的技巧表现混合起来的东西</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才能引起听众的趣味</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流行的观念</a:t>
            </a:r>
            <a:r>
              <a:rPr lang="en-US"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不愿参透生与死的神秘</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所以海顿的旋律是天真地</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结实地构成的</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所有的乐句都很美妙和谐</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它特别魅惑你的耳朵</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满足你的智的要求</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却从无深切动人的言语诉说</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即使海顿是一个善良的</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虔诚的</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好爸爸</a:t>
            </a:r>
            <a:r>
              <a:rPr lang="en-US" altLang="zh-CN" dirty="0">
                <a:solidFill>
                  <a:schemeClr val="bg1"/>
                </a:solidFill>
                <a:latin typeface="Goudy Old Style" panose="02020502050305020303" pitchFamily="18" charset="77"/>
              </a:rPr>
              <a:t>,</a:t>
            </a:r>
            <a:r>
              <a:rPr lang="en-HK" dirty="0">
                <a:solidFill>
                  <a:schemeClr val="bg1"/>
                </a:solidFill>
                <a:latin typeface="Goudy Old Style" panose="02020502050305020303" pitchFamily="18" charset="77"/>
              </a:rPr>
              <a:t>” </a:t>
            </a:r>
            <a:r>
              <a:rPr lang="zh-CN" altLang="en-US" dirty="0">
                <a:solidFill>
                  <a:schemeClr val="bg1"/>
                </a:solidFill>
                <a:latin typeface="Goudy Old Style" panose="02020502050305020303" pitchFamily="18" charset="77"/>
              </a:rPr>
              <a:t>也逃不出时代感觉的束缚</a:t>
            </a:r>
            <a:r>
              <a:rPr lang="en-HK" dirty="0">
                <a:solidFill>
                  <a:schemeClr val="bg1"/>
                </a:solidFill>
                <a:latin typeface="Goudy Old Style" panose="02020502050305020303" pitchFamily="18" charset="77"/>
              </a:rPr>
              <a:t>:</a:t>
            </a:r>
            <a:r>
              <a:rPr lang="zh-CN" altLang="en-US" dirty="0">
                <a:solidFill>
                  <a:schemeClr val="bg1"/>
                </a:solidFill>
                <a:latin typeface="Goudy Old Style" panose="02020502050305020303" pitchFamily="18" charset="77"/>
              </a:rPr>
              <a:t>缺乏热情</a:t>
            </a:r>
            <a:r>
              <a:rPr lang="en-HK" dirty="0">
                <a:solidFill>
                  <a:schemeClr val="bg1"/>
                </a:solidFill>
                <a:latin typeface="Goudy Old Style" panose="02020502050305020303" pitchFamily="18" charset="77"/>
              </a:rPr>
              <a:t>.”)</a:t>
            </a:r>
          </a:p>
          <a:p>
            <a:r>
              <a:rPr lang="en-US" dirty="0">
                <a:solidFill>
                  <a:schemeClr val="bg1"/>
                </a:solidFill>
                <a:latin typeface="Goudy Old Style" panose="02020502050305020303" pitchFamily="18" charset="77"/>
              </a:rPr>
              <a:t> </a:t>
            </a:r>
          </a:p>
          <a:p>
            <a:endParaRPr lang="en-US" dirty="0">
              <a:solidFill>
                <a:schemeClr val="bg1"/>
              </a:solidFill>
            </a:endParaRPr>
          </a:p>
        </p:txBody>
      </p:sp>
      <p:pic>
        <p:nvPicPr>
          <p:cNvPr id="1026" name="Picture 2" descr="China Wiki – The free encyclopedia on China, china.org.cn">
            <a:extLst>
              <a:ext uri="{FF2B5EF4-FFF2-40B4-BE49-F238E27FC236}">
                <a16:creationId xmlns:a16="http://schemas.microsoft.com/office/drawing/2014/main" id="{7D5B1ECF-29A6-D28D-C1D3-F8FA0BD419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1" y="262282"/>
            <a:ext cx="3175000" cy="398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0803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12111FB-8EF4-F972-8657-481C94757D5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876EB91-F206-B335-90BA-401818EBAAA0}"/>
              </a:ext>
            </a:extLst>
          </p:cNvPr>
          <p:cNvSpPr txBox="1"/>
          <p:nvPr/>
        </p:nvSpPr>
        <p:spPr>
          <a:xfrm>
            <a:off x="457200" y="1114425"/>
            <a:ext cx="11258550" cy="2585323"/>
          </a:xfrm>
          <a:prstGeom prst="rect">
            <a:avLst/>
          </a:prstGeom>
          <a:noFill/>
        </p:spPr>
        <p:txBody>
          <a:bodyPr wrap="square" rtlCol="0">
            <a:spAutoFit/>
          </a:bodyPr>
          <a:lstStyle/>
          <a:p>
            <a:endParaRPr lang="en-US" b="1" dirty="0">
              <a:solidFill>
                <a:schemeClr val="bg1"/>
              </a:solidFill>
              <a:latin typeface="Goudy Old Style" panose="02020502050305020303" pitchFamily="18" charset="77"/>
            </a:endParaRPr>
          </a:p>
          <a:p>
            <a:r>
              <a:rPr lang="en-US" b="1" dirty="0">
                <a:solidFill>
                  <a:schemeClr val="bg1"/>
                </a:solidFill>
                <a:latin typeface="Goudy Old Style" panose="02020502050305020303" pitchFamily="18" charset="77"/>
              </a:rPr>
              <a:t>1. Rethinking </a:t>
            </a:r>
            <a:r>
              <a:rPr lang="en-US" b="1" dirty="0" err="1">
                <a:solidFill>
                  <a:schemeClr val="bg1"/>
                </a:solidFill>
                <a:latin typeface="Goudy Old Style" panose="02020502050305020303" pitchFamily="18" charset="77"/>
              </a:rPr>
              <a:t>Humour</a:t>
            </a:r>
            <a:endParaRPr lang="en-US" b="1" dirty="0">
              <a:solidFill>
                <a:schemeClr val="bg1"/>
              </a:solidFill>
              <a:latin typeface="Goudy Old Style" panose="02020502050305020303" pitchFamily="18" charset="77"/>
            </a:endParaRPr>
          </a:p>
          <a:p>
            <a:endParaRPr lang="en-US" b="1" dirty="0">
              <a:solidFill>
                <a:schemeClr val="bg1"/>
              </a:solidFill>
              <a:latin typeface="Goudy Old Style" panose="02020502050305020303" pitchFamily="18" charset="77"/>
            </a:endParaRPr>
          </a:p>
          <a:p>
            <a:r>
              <a:rPr lang="en-US" dirty="0">
                <a:solidFill>
                  <a:schemeClr val="bg1"/>
                </a:solidFill>
                <a:latin typeface="Goudy Old Style" panose="02020502050305020303" pitchFamily="18" charset="77"/>
              </a:rPr>
              <a:t>Although overemphasizing Haydn’s musical </a:t>
            </a:r>
            <a:r>
              <a:rPr lang="en-US" dirty="0" err="1">
                <a:solidFill>
                  <a:schemeClr val="bg1"/>
                </a:solidFill>
                <a:latin typeface="Goudy Old Style" panose="02020502050305020303" pitchFamily="18" charset="77"/>
              </a:rPr>
              <a:t>humour</a:t>
            </a:r>
            <a:r>
              <a:rPr lang="en-US" dirty="0">
                <a:solidFill>
                  <a:schemeClr val="bg1"/>
                </a:solidFill>
                <a:latin typeface="Goudy Old Style" panose="02020502050305020303" pitchFamily="18" charset="77"/>
              </a:rPr>
              <a:t> has historically led to some distorted depictions of the composer, the unhelpful consequences of defining Haydn and evaluating the value of his music solely in terms of </a:t>
            </a:r>
            <a:r>
              <a:rPr lang="en-US" dirty="0" err="1">
                <a:solidFill>
                  <a:schemeClr val="bg1"/>
                </a:solidFill>
                <a:latin typeface="Goudy Old Style" panose="02020502050305020303" pitchFamily="18" charset="77"/>
              </a:rPr>
              <a:t>humour</a:t>
            </a:r>
            <a:r>
              <a:rPr lang="en-US" dirty="0">
                <a:solidFill>
                  <a:schemeClr val="bg1"/>
                </a:solidFill>
                <a:latin typeface="Goudy Old Style" panose="02020502050305020303" pitchFamily="18" charset="77"/>
              </a:rPr>
              <a:t> has been acknowledged. As Fou proclaimed, echoing eighteenth-century understanding , Haydn’s humor does not contradict but reveals the philosophical depth of his music.</a:t>
            </a: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1520642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A5FCA77-0466-B90B-6956-9419BFCDB4C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A1DC7A0-D960-0852-6669-41EC91E47CD3}"/>
              </a:ext>
            </a:extLst>
          </p:cNvPr>
          <p:cNvSpPr txBox="1"/>
          <p:nvPr/>
        </p:nvSpPr>
        <p:spPr>
          <a:xfrm>
            <a:off x="457200" y="1114425"/>
            <a:ext cx="11258550" cy="2031325"/>
          </a:xfrm>
          <a:prstGeom prst="rect">
            <a:avLst/>
          </a:prstGeom>
          <a:noFill/>
        </p:spPr>
        <p:txBody>
          <a:bodyPr wrap="square" rtlCol="0">
            <a:spAutoFit/>
          </a:bodyPr>
          <a:lstStyle/>
          <a:p>
            <a:endParaRPr lang="en-US" b="1" dirty="0">
              <a:solidFill>
                <a:schemeClr val="bg1"/>
              </a:solidFill>
              <a:latin typeface="Goudy Old Style" panose="02020502050305020303" pitchFamily="18" charset="77"/>
            </a:endParaRPr>
          </a:p>
          <a:p>
            <a:r>
              <a:rPr lang="en-US" b="1" dirty="0">
                <a:solidFill>
                  <a:schemeClr val="bg1"/>
                </a:solidFill>
                <a:latin typeface="Goudy Old Style" panose="02020502050305020303" pitchFamily="18" charset="77"/>
              </a:rPr>
              <a:t>2. Chinese Reception of Haydn</a:t>
            </a:r>
          </a:p>
          <a:p>
            <a:endParaRPr lang="en-HK" dirty="0">
              <a:solidFill>
                <a:schemeClr val="bg1"/>
              </a:solidFill>
              <a:latin typeface="Goudy Old Style" panose="02020502050305020303" pitchFamily="18" charset="77"/>
            </a:endParaRPr>
          </a:p>
          <a:p>
            <a:pPr marL="285750" indent="-285750">
              <a:buFont typeface="Arial" panose="020B0604020202020204" pitchFamily="34" charset="0"/>
              <a:buChar char="•"/>
            </a:pPr>
            <a:r>
              <a:rPr lang="en-HK" dirty="0">
                <a:solidFill>
                  <a:schemeClr val="bg1"/>
                </a:solidFill>
                <a:latin typeface="Goudy Old Style" panose="02020502050305020303" pitchFamily="18" charset="77"/>
              </a:rPr>
              <a:t>Recent Chinese premiere of Haydn’s opera </a:t>
            </a:r>
            <a:r>
              <a:rPr lang="en-HK" i="1" dirty="0">
                <a:solidFill>
                  <a:schemeClr val="bg1"/>
                </a:solidFill>
                <a:latin typeface="Goudy Old Style" panose="02020502050305020303" pitchFamily="18" charset="77"/>
              </a:rPr>
              <a:t>Il </a:t>
            </a:r>
            <a:r>
              <a:rPr lang="en-HK" i="1" dirty="0" err="1">
                <a:solidFill>
                  <a:schemeClr val="bg1"/>
                </a:solidFill>
                <a:latin typeface="Goudy Old Style" panose="02020502050305020303" pitchFamily="18" charset="77"/>
              </a:rPr>
              <a:t>mondo</a:t>
            </a:r>
            <a:r>
              <a:rPr lang="en-HK" i="1" dirty="0">
                <a:solidFill>
                  <a:schemeClr val="bg1"/>
                </a:solidFill>
                <a:latin typeface="Goudy Old Style" panose="02020502050305020303" pitchFamily="18" charset="77"/>
              </a:rPr>
              <a:t> della luna</a:t>
            </a:r>
            <a:r>
              <a:rPr lang="en-HK" dirty="0">
                <a:solidFill>
                  <a:schemeClr val="bg1"/>
                </a:solidFill>
                <a:latin typeface="Goudy Old Style" panose="02020502050305020303" pitchFamily="18" charset="77"/>
              </a:rPr>
              <a:t> as part of the 2023 Beijing Music Festival, which took place on September 23 and 24 at the Dahua City Center for the Performing Arts </a:t>
            </a:r>
          </a:p>
          <a:p>
            <a:pPr marL="285750" indent="-285750">
              <a:buFont typeface="Arial" panose="020B0604020202020204" pitchFamily="34" charset="0"/>
              <a:buChar char="•"/>
            </a:pPr>
            <a:r>
              <a:rPr lang="en-HK" dirty="0">
                <a:solidFill>
                  <a:schemeClr val="bg1"/>
                </a:solidFill>
                <a:latin typeface="Goudy Old Style" panose="02020502050305020303" pitchFamily="18" charset="77"/>
              </a:rPr>
              <a:t>2024/25 Concert Season of China National Symphony Orchestra based in Beijing: “Haydn’s String Quartet Concert,” “Haydn’s Chamber Music Compositions,” “Haydn’s Symphony,” and “Haydn’s Four Seasons”</a:t>
            </a:r>
            <a:endParaRPr lang="en-US" dirty="0">
              <a:solidFill>
                <a:schemeClr val="bg1"/>
              </a:solidFill>
              <a:latin typeface="Goudy Old Style" panose="02020502050305020303" pitchFamily="18" charset="77"/>
            </a:endParaRPr>
          </a:p>
        </p:txBody>
      </p:sp>
    </p:spTree>
    <p:extLst>
      <p:ext uri="{BB962C8B-B14F-4D97-AF65-F5344CB8AC3E}">
        <p14:creationId xmlns:p14="http://schemas.microsoft.com/office/powerpoint/2010/main" val="3567571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32B426D-47A8-DAB7-91EA-6FE09974349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FF536EB-0141-C545-A0A4-AD90E7253A7F}"/>
              </a:ext>
            </a:extLst>
          </p:cNvPr>
          <p:cNvSpPr txBox="1"/>
          <p:nvPr/>
        </p:nvSpPr>
        <p:spPr>
          <a:xfrm>
            <a:off x="457200" y="1114425"/>
            <a:ext cx="11258550" cy="2585323"/>
          </a:xfrm>
          <a:prstGeom prst="rect">
            <a:avLst/>
          </a:prstGeom>
          <a:noFill/>
        </p:spPr>
        <p:txBody>
          <a:bodyPr wrap="square" rtlCol="0">
            <a:spAutoFit/>
          </a:bodyPr>
          <a:lstStyle/>
          <a:p>
            <a:r>
              <a:rPr lang="en-US" b="1" dirty="0">
                <a:solidFill>
                  <a:schemeClr val="bg1"/>
                </a:solidFill>
                <a:latin typeface="Goudy Old Style" panose="02020502050305020303" pitchFamily="18" charset="77"/>
              </a:rPr>
              <a:t>3. Intercultural Hermeneutics</a:t>
            </a:r>
          </a:p>
          <a:p>
            <a:endParaRPr lang="en-US" b="1" dirty="0">
              <a:solidFill>
                <a:schemeClr val="bg1"/>
              </a:solidFill>
              <a:latin typeface="Goudy Old Style" panose="02020502050305020303" pitchFamily="18" charset="77"/>
            </a:endParaRPr>
          </a:p>
          <a:p>
            <a:r>
              <a:rPr lang="en-US" dirty="0">
                <a:solidFill>
                  <a:schemeClr val="bg1"/>
                </a:solidFill>
                <a:latin typeface="Goudy Old Style" panose="02020502050305020303" pitchFamily="18" charset="77"/>
              </a:rPr>
              <a:t>Bruce Janz: “</a:t>
            </a:r>
            <a:r>
              <a:rPr lang="en-HK" dirty="0">
                <a:solidFill>
                  <a:schemeClr val="bg1"/>
                </a:solidFill>
                <a:latin typeface="Goudy Old Style" panose="02020502050305020303" pitchFamily="18" charset="77"/>
              </a:rPr>
              <a:t>intercultural hermeneutics can take many forms and have many goals” </a:t>
            </a:r>
          </a:p>
          <a:p>
            <a:pPr marL="285750" indent="-285750">
              <a:buFont typeface="Arial" panose="020B0604020202020204" pitchFamily="34" charset="0"/>
              <a:buChar char="•"/>
            </a:pPr>
            <a:r>
              <a:rPr lang="en-HK" dirty="0">
                <a:solidFill>
                  <a:schemeClr val="bg1"/>
                </a:solidFill>
                <a:latin typeface="Goudy Old Style" panose="02020502050305020303" pitchFamily="18" charset="77"/>
              </a:rPr>
              <a:t>“a method for facilitating dialogue across cultures, with a view to accessing emic content (e.g. </a:t>
            </a:r>
            <a:r>
              <a:rPr lang="en-HK" dirty="0" err="1">
                <a:solidFill>
                  <a:schemeClr val="bg1"/>
                </a:solidFill>
                <a:latin typeface="Goudy Old Style" panose="02020502050305020303" pitchFamily="18" charset="77"/>
              </a:rPr>
              <a:t>Michrina</a:t>
            </a:r>
            <a:r>
              <a:rPr lang="en-HK" dirty="0">
                <a:solidFill>
                  <a:schemeClr val="bg1"/>
                </a:solidFill>
                <a:latin typeface="Goudy Old Style" panose="02020502050305020303" pitchFamily="18" charset="77"/>
              </a:rPr>
              <a:t> and Richards 1996; Geertz 2003)”</a:t>
            </a:r>
          </a:p>
          <a:p>
            <a:pPr marL="285750" indent="-285750">
              <a:buFont typeface="Arial" panose="020B0604020202020204" pitchFamily="34" charset="0"/>
              <a:buChar char="•"/>
            </a:pPr>
            <a:r>
              <a:rPr lang="en-HK" dirty="0">
                <a:solidFill>
                  <a:schemeClr val="bg1"/>
                </a:solidFill>
                <a:latin typeface="Goudy Old Style" panose="02020502050305020303" pitchFamily="18" charset="77"/>
              </a:rPr>
              <a:t>“a way of comparing cultural traditions (Mall 2000)”</a:t>
            </a:r>
          </a:p>
          <a:p>
            <a:pPr marL="285750" indent="-285750">
              <a:buFont typeface="Arial" panose="020B0604020202020204" pitchFamily="34" charset="0"/>
              <a:buChar char="•"/>
            </a:pPr>
            <a:r>
              <a:rPr lang="en-HK" dirty="0">
                <a:solidFill>
                  <a:schemeClr val="bg1"/>
                </a:solidFill>
                <a:latin typeface="Goudy Old Style" panose="02020502050305020303" pitchFamily="18" charset="77"/>
              </a:rPr>
              <a:t>“a way to create new philosophical questions that come from and resonate with a geographic and cultural place (Janz 2009)”</a:t>
            </a:r>
          </a:p>
          <a:p>
            <a:endParaRPr lang="en-US" dirty="0">
              <a:solidFill>
                <a:schemeClr val="bg1"/>
              </a:solidFill>
            </a:endParaRPr>
          </a:p>
        </p:txBody>
      </p:sp>
    </p:spTree>
    <p:extLst>
      <p:ext uri="{BB962C8B-B14F-4D97-AF65-F5344CB8AC3E}">
        <p14:creationId xmlns:p14="http://schemas.microsoft.com/office/powerpoint/2010/main" val="2833914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B86541A-CE98-9F69-183D-4A487CD18C6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EA772B5-835B-E976-596C-35283F78904E}"/>
              </a:ext>
            </a:extLst>
          </p:cNvPr>
          <p:cNvSpPr txBox="1"/>
          <p:nvPr/>
        </p:nvSpPr>
        <p:spPr>
          <a:xfrm>
            <a:off x="457200" y="1114425"/>
            <a:ext cx="11258550" cy="2862322"/>
          </a:xfrm>
          <a:prstGeom prst="rect">
            <a:avLst/>
          </a:prstGeom>
          <a:noFill/>
        </p:spPr>
        <p:txBody>
          <a:bodyPr wrap="square" rtlCol="0">
            <a:spAutoFit/>
          </a:bodyPr>
          <a:lstStyle/>
          <a:p>
            <a:endParaRPr lang="en-HK" dirty="0">
              <a:solidFill>
                <a:schemeClr val="bg1"/>
              </a:solidFill>
              <a:latin typeface="Goudy Old Style" panose="02020502050305020303" pitchFamily="18" charset="77"/>
            </a:endParaRPr>
          </a:p>
          <a:p>
            <a:r>
              <a:rPr lang="en-HK" dirty="0">
                <a:solidFill>
                  <a:schemeClr val="bg1"/>
                </a:solidFill>
                <a:latin typeface="Goudy Old Style" panose="02020502050305020303" pitchFamily="18" charset="77"/>
              </a:rPr>
              <a:t>“</a:t>
            </a:r>
            <a:r>
              <a:rPr lang="en-HK" b="1" dirty="0">
                <a:solidFill>
                  <a:schemeClr val="bg1"/>
                </a:solidFill>
                <a:latin typeface="Goudy Old Style" panose="02020502050305020303" pitchFamily="18" charset="77"/>
              </a:rPr>
              <a:t>The Sublime Extends to Chinese Aesthetics” (Johnson and Clewis, 2025)</a:t>
            </a:r>
            <a:endParaRPr lang="en-HK" dirty="0">
              <a:solidFill>
                <a:schemeClr val="bg1"/>
              </a:solidFill>
              <a:latin typeface="Goudy Old Style" panose="02020502050305020303" pitchFamily="18" charset="77"/>
            </a:endParaRPr>
          </a:p>
          <a:p>
            <a:r>
              <a:rPr lang="en-HK" dirty="0">
                <a:solidFill>
                  <a:schemeClr val="bg1"/>
                </a:solidFill>
                <a:latin typeface="Goudy Old Style" panose="02020502050305020303" pitchFamily="18" charset="77"/>
              </a:rPr>
              <a:t>Guō Xī (</a:t>
            </a:r>
            <a:r>
              <a:rPr lang="zh-CN" altLang="en-US" dirty="0">
                <a:solidFill>
                  <a:schemeClr val="bg1"/>
                </a:solidFill>
                <a:latin typeface="Goudy Old Style" panose="02020502050305020303" pitchFamily="18" charset="77"/>
              </a:rPr>
              <a:t>郭熙</a:t>
            </a:r>
            <a:r>
              <a:rPr lang="en-HK" dirty="0">
                <a:solidFill>
                  <a:schemeClr val="bg1"/>
                </a:solidFill>
                <a:latin typeface="Goudy Old Style" panose="02020502050305020303" pitchFamily="18" charset="77"/>
              </a:rPr>
              <a:t>) (c. 1020–1090 C.E.): an important artist who contributed to Chinese aesthetics of the sublime and wrote the treatise </a:t>
            </a:r>
            <a:r>
              <a:rPr lang="en-HK" i="1" dirty="0">
                <a:solidFill>
                  <a:schemeClr val="bg1"/>
                </a:solidFill>
                <a:latin typeface="Goudy Old Style" panose="02020502050305020303" pitchFamily="18" charset="77"/>
              </a:rPr>
              <a:t>The Lofty Message of Forests and Streams </a:t>
            </a:r>
            <a:r>
              <a:rPr lang="en-HK" dirty="0">
                <a:solidFill>
                  <a:schemeClr val="bg1"/>
                </a:solidFill>
                <a:latin typeface="Goudy Old Style" panose="02020502050305020303" pitchFamily="18" charset="77"/>
              </a:rPr>
              <a:t>(</a:t>
            </a:r>
            <a:r>
              <a:rPr lang="en-HK" i="1" dirty="0" err="1">
                <a:solidFill>
                  <a:schemeClr val="bg1"/>
                </a:solidFill>
                <a:latin typeface="Goudy Old Style" panose="02020502050305020303" pitchFamily="18" charset="77"/>
              </a:rPr>
              <a:t>Línquán</a:t>
            </a:r>
            <a:r>
              <a:rPr lang="en-HK" i="1" dirty="0">
                <a:solidFill>
                  <a:schemeClr val="bg1"/>
                </a:solidFill>
                <a:latin typeface="Goudy Old Style" panose="02020502050305020303" pitchFamily="18" charset="77"/>
              </a:rPr>
              <a:t> </a:t>
            </a:r>
            <a:r>
              <a:rPr lang="en-HK" i="1" dirty="0" err="1">
                <a:solidFill>
                  <a:schemeClr val="bg1"/>
                </a:solidFill>
                <a:latin typeface="Goudy Old Style" panose="02020502050305020303" pitchFamily="18" charset="77"/>
              </a:rPr>
              <a:t>Gāozhi</a:t>
            </a:r>
            <a:r>
              <a:rPr lang="en-HK" i="1" dirty="0">
                <a:solidFill>
                  <a:schemeClr val="bg1"/>
                </a:solidFill>
                <a:latin typeface="Goudy Old Style" panose="02020502050305020303" pitchFamily="18" charset="77"/>
              </a:rPr>
              <a:t>̀ </a:t>
            </a:r>
            <a:r>
              <a:rPr lang="zh-CN" altLang="en-US" dirty="0">
                <a:solidFill>
                  <a:schemeClr val="bg1"/>
                </a:solidFill>
                <a:latin typeface="Goudy Old Style" panose="02020502050305020303" pitchFamily="18" charset="77"/>
              </a:rPr>
              <a:t>林泉高致</a:t>
            </a:r>
            <a:r>
              <a:rPr lang="en-HK" dirty="0">
                <a:solidFill>
                  <a:schemeClr val="bg1"/>
                </a:solidFill>
                <a:latin typeface="Goudy Old Style" panose="02020502050305020303" pitchFamily="18" charset="77"/>
              </a:rPr>
              <a:t>)</a:t>
            </a:r>
          </a:p>
          <a:p>
            <a:endParaRPr lang="en-HK" dirty="0">
              <a:solidFill>
                <a:schemeClr val="bg1"/>
              </a:solidFill>
              <a:latin typeface="Goudy Old Style" panose="02020502050305020303" pitchFamily="18" charset="77"/>
            </a:endParaRPr>
          </a:p>
          <a:p>
            <a:pPr marL="285750" indent="-285750">
              <a:buFont typeface="Arial" panose="020B0604020202020204" pitchFamily="34" charset="0"/>
              <a:buChar char="•"/>
            </a:pPr>
            <a:r>
              <a:rPr lang="en-HK" dirty="0">
                <a:solidFill>
                  <a:schemeClr val="bg1"/>
                </a:solidFill>
                <a:latin typeface="Goudy Old Style" panose="02020502050305020303" pitchFamily="18" charset="77"/>
              </a:rPr>
              <a:t>Huang </a:t>
            </a:r>
            <a:r>
              <a:rPr lang="en-HK" dirty="0" err="1">
                <a:solidFill>
                  <a:schemeClr val="bg1"/>
                </a:solidFill>
                <a:latin typeface="Goudy Old Style" panose="02020502050305020303" pitchFamily="18" charset="77"/>
              </a:rPr>
              <a:t>Binhong</a:t>
            </a:r>
            <a:r>
              <a:rPr lang="en-HK" dirty="0">
                <a:solidFill>
                  <a:schemeClr val="bg1"/>
                </a:solidFill>
                <a:latin typeface="Goudy Old Style" panose="02020502050305020303" pitchFamily="18" charset="77"/>
              </a:rPr>
              <a:t> (1865-1955), one of Fou’s (and his father’s) favourite painters, admired Guo deeply: Huang’s painting, </a:t>
            </a:r>
            <a:r>
              <a:rPr lang="en-HK" i="1" dirty="0">
                <a:solidFill>
                  <a:schemeClr val="bg1"/>
                </a:solidFill>
                <a:latin typeface="Goudy Old Style" panose="02020502050305020303" pitchFamily="18" charset="77"/>
              </a:rPr>
              <a:t>Lofty Message of Forests and Streams </a:t>
            </a:r>
            <a:r>
              <a:rPr lang="en-HK" dirty="0">
                <a:solidFill>
                  <a:schemeClr val="bg1"/>
                </a:solidFill>
                <a:latin typeface="Goudy Old Style" panose="02020502050305020303" pitchFamily="18" charset="77"/>
              </a:rPr>
              <a:t>(</a:t>
            </a:r>
            <a:r>
              <a:rPr lang="en-HK" i="1" dirty="0" err="1">
                <a:solidFill>
                  <a:schemeClr val="bg1"/>
                </a:solidFill>
                <a:latin typeface="Goudy Old Style" panose="02020502050305020303" pitchFamily="18" charset="77"/>
              </a:rPr>
              <a:t>Línquán</a:t>
            </a:r>
            <a:r>
              <a:rPr lang="en-HK" i="1" dirty="0">
                <a:solidFill>
                  <a:schemeClr val="bg1"/>
                </a:solidFill>
                <a:latin typeface="Goudy Old Style" panose="02020502050305020303" pitchFamily="18" charset="77"/>
              </a:rPr>
              <a:t> </a:t>
            </a:r>
            <a:r>
              <a:rPr lang="en-HK" i="1" dirty="0" err="1">
                <a:solidFill>
                  <a:schemeClr val="bg1"/>
                </a:solidFill>
                <a:latin typeface="Goudy Old Style" panose="02020502050305020303" pitchFamily="18" charset="77"/>
              </a:rPr>
              <a:t>Gāozhi</a:t>
            </a:r>
            <a:r>
              <a:rPr lang="en-HK" i="1" dirty="0">
                <a:solidFill>
                  <a:schemeClr val="bg1"/>
                </a:solidFill>
                <a:latin typeface="Goudy Old Style" panose="02020502050305020303" pitchFamily="18" charset="77"/>
              </a:rPr>
              <a:t>̀ </a:t>
            </a:r>
            <a:r>
              <a:rPr lang="zh-CN" altLang="en-US" dirty="0">
                <a:solidFill>
                  <a:schemeClr val="bg1"/>
                </a:solidFill>
                <a:latin typeface="Goudy Old Style" panose="02020502050305020303" pitchFamily="18" charset="77"/>
              </a:rPr>
              <a:t>林泉高致</a:t>
            </a:r>
            <a:r>
              <a:rPr lang="en-HK" dirty="0">
                <a:solidFill>
                  <a:schemeClr val="bg1"/>
                </a:solidFill>
                <a:latin typeface="Goudy Old Style" panose="02020502050305020303" pitchFamily="18" charset="77"/>
              </a:rPr>
              <a:t>), used a title borrowed from Guo, and was intended to be a tribute to Guo</a:t>
            </a:r>
            <a:r>
              <a:rPr lang="en-HK" dirty="0">
                <a:latin typeface="Goudy Old Style" panose="02020502050305020303" pitchFamily="18" charset="77"/>
              </a:rPr>
              <a:t> </a:t>
            </a:r>
          </a:p>
          <a:p>
            <a:pPr marL="285750" indent="-285750">
              <a:buFont typeface="Arial" panose="020B0604020202020204" pitchFamily="34" charset="0"/>
              <a:buChar char="•"/>
            </a:pPr>
            <a:r>
              <a:rPr lang="en-HK" dirty="0">
                <a:solidFill>
                  <a:schemeClr val="bg1"/>
                </a:solidFill>
                <a:latin typeface="Goudy Old Style" panose="02020502050305020303" pitchFamily="18" charset="77"/>
              </a:rPr>
              <a:t>Fou encouraged his piano students to study and take inspirations from Huang’s paintings</a:t>
            </a:r>
            <a:endParaRPr lang="en-US" dirty="0">
              <a:solidFill>
                <a:schemeClr val="bg1"/>
              </a:solidFill>
              <a:latin typeface="Goudy Old Style" panose="02020502050305020303" pitchFamily="18" charset="77"/>
            </a:endParaRPr>
          </a:p>
          <a:p>
            <a:endParaRPr lang="en-US" dirty="0">
              <a:solidFill>
                <a:schemeClr val="bg1"/>
              </a:solidFill>
            </a:endParaRPr>
          </a:p>
        </p:txBody>
      </p:sp>
    </p:spTree>
    <p:extLst>
      <p:ext uri="{BB962C8B-B14F-4D97-AF65-F5344CB8AC3E}">
        <p14:creationId xmlns:p14="http://schemas.microsoft.com/office/powerpoint/2010/main" val="2663511295"/>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docProps/app.xml><?xml version="1.0" encoding="utf-8"?>
<Properties xmlns="http://schemas.openxmlformats.org/officeDocument/2006/extended-properties" xmlns:vt="http://schemas.openxmlformats.org/officeDocument/2006/docPropsVTypes">
  <Template>Parcel</Template>
  <TotalTime>1067</TotalTime>
  <Words>1958</Words>
  <Application>Microsoft Macintosh PowerPoint</Application>
  <PresentationFormat>Widescreen</PresentationFormat>
  <Paragraphs>81</Paragraphs>
  <Slides>19</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Goudy Old Style</vt:lpstr>
      <vt:lpstr>Neue Haas Grotesk Text Pro</vt:lpstr>
      <vt:lpstr>VanillaVTI</vt:lpstr>
      <vt:lpstr>Fou Ts’ong’s Haydn</vt:lpstr>
      <vt:lpstr>PowerPoint Presentation</vt:lpstr>
      <vt:lpstr>“Dear Haydn, how I love you! But other pianists? They’re rather lukewarm towards you. Which is a great shame.”  —Sviatoslav Richter, 1971 </vt:lpstr>
      <vt:lpstr>“Papa Haydn has become one of the worst clichés in classical music. It degrades one of history’s most innovative composers into a lovable but minor figure. Most piano students play Haydn’s piano sonatas and one often hears some of them as overtures or introductions to piano recitals. The pianist plays a harmless little Haydn sonata at the beginning of the programme. Afterwards we can get down to the real business of the meatier keyboard music.”  —András Schiff, 1999 </vt:lpstr>
      <vt:lpstr>“Our picture of Haydn… in the process of disposing of its nineteenth-century varnish. The always-welcome friend of the house who has nothing new to tell (Schumann), the man who was still mainly seen as a stepping stone for Mozart and Beethoven by Hanslick or Adorno, is giving way to the figure of an explorer and adventurer, a grandmaster of surprise, a creator of his own musical universe who introduced the comical into absolute music.” —Alfred Brendel, 2010</vt:lpstr>
      <vt:lpstr>“It’s time for his music to be just as widely programmed as that of his peers, Mozart and Beethoven…[Haydn’s] range is huge, his humour is like no other composer’s and his slow movements can be incredibly tender and heartfelt… Haydn is mischievous and doesn’t want to hurt anyone – he just wants to make you laugh.”—Paul Lewis, 2021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Yuet Ka Hui</dc:creator>
  <cp:lastModifiedBy>Yuet Ka Hui</cp:lastModifiedBy>
  <cp:revision>57</cp:revision>
  <cp:lastPrinted>2025-10-25T05:48:54Z</cp:lastPrinted>
  <dcterms:created xsi:type="dcterms:W3CDTF">2025-07-10T09:17:58Z</dcterms:created>
  <dcterms:modified xsi:type="dcterms:W3CDTF">2026-04-14T06:27:23Z</dcterms:modified>
</cp:coreProperties>
</file>